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9" r:id="rId4"/>
  </p:sldMasterIdLst>
  <p:notesMasterIdLst>
    <p:notesMasterId r:id="rId26"/>
  </p:notesMasterIdLst>
  <p:handoutMasterIdLst>
    <p:handoutMasterId r:id="rId27"/>
  </p:handoutMasterIdLst>
  <p:sldIdLst>
    <p:sldId id="273" r:id="rId5"/>
    <p:sldId id="288" r:id="rId6"/>
    <p:sldId id="290" r:id="rId7"/>
    <p:sldId id="274" r:id="rId8"/>
    <p:sldId id="275" r:id="rId9"/>
    <p:sldId id="291" r:id="rId10"/>
    <p:sldId id="292" r:id="rId11"/>
    <p:sldId id="293" r:id="rId12"/>
    <p:sldId id="294"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312005-C8B3-2B44-D989-D735583AA811}" v="545" dt="2022-12-19T13:31:05.125"/>
    <p1510:client id="{9594B638-A545-48DB-B10B-477D7D04B7D6}" v="1245" dt="2022-12-19T10:24:57.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704" autoAdjust="0"/>
  </p:normalViewPr>
  <p:slideViewPr>
    <p:cSldViewPr snapToGrid="0">
      <p:cViewPr>
        <p:scale>
          <a:sx n="100" d="100"/>
          <a:sy n="100" d="100"/>
        </p:scale>
        <p:origin x="-77" y="-55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12/19/2022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2857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43439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93023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47571069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98272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03752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41813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48693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2592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01061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18948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18390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12/19/2022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48755351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B9C56-D6C6-96A8-71B8-B3D29468538B}"/>
              </a:ext>
            </a:extLst>
          </p:cNvPr>
          <p:cNvSpPr>
            <a:spLocks noGrp="1"/>
          </p:cNvSpPr>
          <p:nvPr>
            <p:ph type="title"/>
          </p:nvPr>
        </p:nvSpPr>
        <p:spPr>
          <a:xfrm>
            <a:off x="2562339" y="2263983"/>
            <a:ext cx="7566562" cy="1345355"/>
          </a:xfrm>
        </p:spPr>
        <p:txBody>
          <a:bodyPr/>
          <a:lstStyle/>
          <a:p>
            <a:pPr algn="l"/>
            <a:r>
              <a:rPr lang="en-US" sz="3500" cap="none" dirty="0">
                <a:latin typeface="Calibri"/>
                <a:ea typeface="+mj-lt"/>
                <a:cs typeface="+mj-lt"/>
              </a:rPr>
              <a:t>SIGN LANGUAGE TO TEXT/SPEECH</a:t>
            </a:r>
          </a:p>
          <a:p>
            <a:endParaRPr lang="en-US" sz="3500" dirty="0">
              <a:latin typeface="Calibri"/>
              <a:cs typeface="Calibri"/>
            </a:endParaRPr>
          </a:p>
        </p:txBody>
      </p:sp>
      <p:sp>
        <p:nvSpPr>
          <p:cNvPr id="5" name="Slide Number Placeholder 4">
            <a:extLst>
              <a:ext uri="{FF2B5EF4-FFF2-40B4-BE49-F238E27FC236}">
                <a16:creationId xmlns:a16="http://schemas.microsoft.com/office/drawing/2014/main" id="{75FFD0D1-1AFF-696E-5540-C2C0EBA65B80}"/>
              </a:ext>
            </a:extLst>
          </p:cNvPr>
          <p:cNvSpPr>
            <a:spLocks noGrp="1"/>
          </p:cNvSpPr>
          <p:nvPr>
            <p:ph type="sldNum" sz="quarter" idx="12"/>
          </p:nvPr>
        </p:nvSpPr>
        <p:spPr/>
        <p:txBody>
          <a:bodyPr/>
          <a:lstStyle/>
          <a:p>
            <a:fld id="{A49DFD55-3C28-40EF-9E31-A92D2E4017FF}" type="slidenum">
              <a:rPr lang="en-US" dirty="0" smtClean="0"/>
              <a:pPr/>
              <a:t>1</a:t>
            </a:fld>
            <a:endParaRPr lang="en-US" dirty="0"/>
          </a:p>
        </p:txBody>
      </p:sp>
      <p:pic>
        <p:nvPicPr>
          <p:cNvPr id="7" name="Picture 4">
            <a:extLst>
              <a:ext uri="{FF2B5EF4-FFF2-40B4-BE49-F238E27FC236}">
                <a16:creationId xmlns:a16="http://schemas.microsoft.com/office/drawing/2014/main" id="{EDF4B43B-AEBD-694E-74AA-585B613B04D8}"/>
              </a:ext>
            </a:extLst>
          </p:cNvPr>
          <p:cNvPicPr>
            <a:picLocks noChangeAspect="1"/>
          </p:cNvPicPr>
          <p:nvPr/>
        </p:nvPicPr>
        <p:blipFill>
          <a:blip r:embed="rId2"/>
          <a:stretch>
            <a:fillRect/>
          </a:stretch>
        </p:blipFill>
        <p:spPr>
          <a:xfrm>
            <a:off x="3915309" y="3424811"/>
            <a:ext cx="4364624" cy="1954330"/>
          </a:xfrm>
          <a:prstGeom prst="rect">
            <a:avLst/>
          </a:prstGeom>
        </p:spPr>
      </p:pic>
      <p:sp>
        <p:nvSpPr>
          <p:cNvPr id="9" name="Subtitle 2">
            <a:extLst>
              <a:ext uri="{FF2B5EF4-FFF2-40B4-BE49-F238E27FC236}">
                <a16:creationId xmlns:a16="http://schemas.microsoft.com/office/drawing/2014/main" id="{0CCB89B4-4D5F-2DBF-1A82-50B7683FBA89}"/>
              </a:ext>
            </a:extLst>
          </p:cNvPr>
          <p:cNvSpPr txBox="1">
            <a:spLocks/>
          </p:cNvSpPr>
          <p:nvPr/>
        </p:nvSpPr>
        <p:spPr>
          <a:xfrm>
            <a:off x="167675" y="6185561"/>
            <a:ext cx="7278743" cy="155749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GUIDE: DR. NILESH B. PRAJAPATI</a:t>
            </a:r>
            <a:endParaRPr lang="en-US" sz="2200" dirty="0" err="1"/>
          </a:p>
        </p:txBody>
      </p:sp>
      <p:pic>
        <p:nvPicPr>
          <p:cNvPr id="10" name="Picture 10">
            <a:extLst>
              <a:ext uri="{FF2B5EF4-FFF2-40B4-BE49-F238E27FC236}">
                <a16:creationId xmlns:a16="http://schemas.microsoft.com/office/drawing/2014/main" id="{B7DB69F4-A144-1C2E-0B4F-E4352BF355B5}"/>
              </a:ext>
            </a:extLst>
          </p:cNvPr>
          <p:cNvPicPr>
            <a:picLocks noChangeAspect="1"/>
          </p:cNvPicPr>
          <p:nvPr/>
        </p:nvPicPr>
        <p:blipFill>
          <a:blip r:embed="rId3"/>
          <a:stretch>
            <a:fillRect/>
          </a:stretch>
        </p:blipFill>
        <p:spPr>
          <a:xfrm>
            <a:off x="10135351" y="286400"/>
            <a:ext cx="1516084" cy="1432013"/>
          </a:xfrm>
          <a:prstGeom prst="rect">
            <a:avLst/>
          </a:prstGeom>
        </p:spPr>
      </p:pic>
      <p:graphicFrame>
        <p:nvGraphicFramePr>
          <p:cNvPr id="4" name="Table 3">
            <a:extLst>
              <a:ext uri="{FF2B5EF4-FFF2-40B4-BE49-F238E27FC236}">
                <a16:creationId xmlns:a16="http://schemas.microsoft.com/office/drawing/2014/main" id="{C5A6FFF3-FC9C-7879-7399-871222CF9CA1}"/>
              </a:ext>
            </a:extLst>
          </p:cNvPr>
          <p:cNvGraphicFramePr>
            <a:graphicFrameLocks noGrp="1"/>
          </p:cNvGraphicFramePr>
          <p:nvPr>
            <p:extLst>
              <p:ext uri="{D42A27DB-BD31-4B8C-83A1-F6EECF244321}">
                <p14:modId xmlns:p14="http://schemas.microsoft.com/office/powerpoint/2010/main" val="718976741"/>
              </p:ext>
            </p:extLst>
          </p:nvPr>
        </p:nvGraphicFramePr>
        <p:xfrm>
          <a:off x="2930599" y="42478"/>
          <a:ext cx="6305550" cy="1943100"/>
        </p:xfrm>
        <a:graphic>
          <a:graphicData uri="http://schemas.openxmlformats.org/drawingml/2006/table">
            <a:tbl>
              <a:tblPr firstRow="1" firstCol="1" bandRow="1">
                <a:tableStyleId>{5C22544A-7EE6-4342-B048-85BDC9FD1C3A}</a:tableStyleId>
              </a:tblPr>
              <a:tblGrid>
                <a:gridCol w="6305550">
                  <a:extLst>
                    <a:ext uri="{9D8B030D-6E8A-4147-A177-3AD203B41FA5}">
                      <a16:colId xmlns:a16="http://schemas.microsoft.com/office/drawing/2014/main" val="2364514013"/>
                    </a:ext>
                  </a:extLst>
                </a:gridCol>
              </a:tblGrid>
              <a:tr h="0">
                <a:tc>
                  <a:txBody>
                    <a:bodyPr/>
                    <a:lstStyle/>
                    <a:p>
                      <a:pPr algn="ctr">
                        <a:lnSpc>
                          <a:spcPct val="150000"/>
                        </a:lnSpc>
                      </a:pPr>
                      <a:r>
                        <a:rPr lang="en-US" sz="1500" b="0" dirty="0">
                          <a:solidFill>
                            <a:schemeClr val="tx1"/>
                          </a:solidFill>
                          <a:effectLst/>
                        </a:rPr>
                        <a:t>BIRLA VISHVAKARMA MAHAVIDYALAYA ENGINEERING COLLEGE</a:t>
                      </a:r>
                    </a:p>
                    <a:p>
                      <a:pPr algn="ctr">
                        <a:lnSpc>
                          <a:spcPct val="150000"/>
                        </a:lnSpc>
                      </a:pPr>
                      <a:r>
                        <a:rPr lang="en-US" sz="1500" b="0" dirty="0">
                          <a:solidFill>
                            <a:schemeClr val="tx1"/>
                          </a:solidFill>
                          <a:effectLst/>
                        </a:rPr>
                        <a:t>(AN AUTONOMOUS INSTITUTION)</a:t>
                      </a:r>
                    </a:p>
                    <a:p>
                      <a:pPr algn="ctr">
                        <a:lnSpc>
                          <a:spcPct val="150000"/>
                        </a:lnSpc>
                      </a:pPr>
                      <a:r>
                        <a:rPr lang="en-US" sz="1500" b="0" dirty="0">
                          <a:solidFill>
                            <a:schemeClr val="tx1"/>
                          </a:solidFill>
                          <a:effectLst/>
                        </a:rPr>
                        <a:t>INFORMATION TECHNOLOGY DEPARTMENT</a:t>
                      </a:r>
                    </a:p>
                    <a:p>
                      <a:pPr algn="ctr">
                        <a:lnSpc>
                          <a:spcPct val="150000"/>
                        </a:lnSpc>
                      </a:pPr>
                      <a:r>
                        <a:rPr lang="en-US" sz="1500" b="0" dirty="0">
                          <a:solidFill>
                            <a:schemeClr val="tx1"/>
                          </a:solidFill>
                          <a:effectLst/>
                        </a:rPr>
                        <a:t>AY: 2022-23</a:t>
                      </a:r>
                    </a:p>
                    <a:p>
                      <a:pPr lvl="0" algn="ctr">
                        <a:lnSpc>
                          <a:spcPct val="150000"/>
                        </a:lnSpc>
                        <a:buNone/>
                      </a:pPr>
                      <a:r>
                        <a:rPr lang="en-US" sz="1500" b="0" dirty="0">
                          <a:solidFill>
                            <a:schemeClr val="tx1"/>
                          </a:solidFill>
                          <a:effectLst/>
                        </a:rPr>
                        <a:t>4IT31 – PROJECT I</a:t>
                      </a:r>
                    </a:p>
                    <a:p>
                      <a:endParaRPr lang="en-US" sz="1500" b="0" dirty="0">
                        <a:solidFill>
                          <a:schemeClr val="tx1"/>
                        </a:solidFill>
                        <a:effectLst/>
                      </a:endParaRPr>
                    </a:p>
                  </a:txBody>
                  <a:tcPr marL="68580" marR="68580" marT="0" marB="0">
                    <a:noFill/>
                  </a:tcPr>
                </a:tc>
                <a:extLst>
                  <a:ext uri="{0D108BD9-81ED-4DB2-BD59-A6C34878D82A}">
                    <a16:rowId xmlns:a16="http://schemas.microsoft.com/office/drawing/2014/main" val="2153622217"/>
                  </a:ext>
                </a:extLst>
              </a:tr>
            </a:tbl>
          </a:graphicData>
        </a:graphic>
      </p:graphicFrame>
      <p:sp>
        <p:nvSpPr>
          <p:cNvPr id="6" name="Subtitle 2">
            <a:extLst>
              <a:ext uri="{FF2B5EF4-FFF2-40B4-BE49-F238E27FC236}">
                <a16:creationId xmlns:a16="http://schemas.microsoft.com/office/drawing/2014/main" id="{586B37CC-DEDC-1402-C612-E755904D7376}"/>
              </a:ext>
            </a:extLst>
          </p:cNvPr>
          <p:cNvSpPr txBox="1">
            <a:spLocks/>
          </p:cNvSpPr>
          <p:nvPr/>
        </p:nvSpPr>
        <p:spPr>
          <a:xfrm>
            <a:off x="4503192" y="6185561"/>
            <a:ext cx="8093295" cy="155749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ea typeface="+mn-lt"/>
                <a:cs typeface="+mn-lt"/>
              </a:rPr>
              <a:t>TEAM : DEVANSH RAVAL(19IT470), KELVIN PARMAR(19IT473)</a:t>
            </a:r>
          </a:p>
          <a:p>
            <a:endParaRPr lang="en-US" sz="2200" dirty="0"/>
          </a:p>
        </p:txBody>
      </p:sp>
    </p:spTree>
    <p:extLst>
      <p:ext uri="{BB962C8B-B14F-4D97-AF65-F5344CB8AC3E}">
        <p14:creationId xmlns:p14="http://schemas.microsoft.com/office/powerpoint/2010/main" val="3198321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71AD-F834-E5CD-8FE7-5C523906948A}"/>
              </a:ext>
            </a:extLst>
          </p:cNvPr>
          <p:cNvSpPr>
            <a:spLocks noGrp="1"/>
          </p:cNvSpPr>
          <p:nvPr>
            <p:ph type="title"/>
          </p:nvPr>
        </p:nvSpPr>
        <p:spPr>
          <a:xfrm>
            <a:off x="595536" y="504646"/>
            <a:ext cx="10515600" cy="1325563"/>
          </a:xfrm>
        </p:spPr>
        <p:txBody>
          <a:bodyPr>
            <a:normAutofit/>
          </a:bodyPr>
          <a:lstStyle/>
          <a:p>
            <a:r>
              <a:rPr lang="en-US" sz="4000" dirty="0">
                <a:latin typeface="Calibri"/>
                <a:cs typeface="Calibri"/>
              </a:rPr>
              <a:t>PROJECT </a:t>
            </a:r>
            <a:r>
              <a:rPr lang="en-US" sz="4000" dirty="0" err="1">
                <a:latin typeface="Calibri"/>
                <a:cs typeface="Calibri"/>
              </a:rPr>
              <a:t>MODULES</a:t>
            </a:r>
            <a:endParaRPr lang="en-US" sz="4000" dirty="0">
              <a:latin typeface="Calibri"/>
              <a:cs typeface="Calibri"/>
            </a:endParaRPr>
          </a:p>
        </p:txBody>
      </p:sp>
      <p:sp>
        <p:nvSpPr>
          <p:cNvPr id="5" name="Slide Number Placeholder 4">
            <a:extLst>
              <a:ext uri="{FF2B5EF4-FFF2-40B4-BE49-F238E27FC236}">
                <a16:creationId xmlns:a16="http://schemas.microsoft.com/office/drawing/2014/main" id="{DDAB9484-87DE-F81F-08ED-29CC3FDACC3D}"/>
              </a:ext>
            </a:extLst>
          </p:cNvPr>
          <p:cNvSpPr>
            <a:spLocks noGrp="1"/>
          </p:cNvSpPr>
          <p:nvPr>
            <p:ph type="sldNum" sz="quarter" idx="12"/>
          </p:nvPr>
        </p:nvSpPr>
        <p:spPr/>
        <p:txBody>
          <a:bodyPr/>
          <a:lstStyle/>
          <a:p>
            <a:fld id="{A49DFD55-3C28-40EF-9E31-A92D2E4017FF}" type="slidenum">
              <a:rPr lang="en-US" dirty="0" smtClean="0"/>
              <a:pPr/>
              <a:t>10</a:t>
            </a:fld>
            <a:endParaRPr lang="en-US" dirty="0"/>
          </a:p>
        </p:txBody>
      </p:sp>
      <p:sp>
        <p:nvSpPr>
          <p:cNvPr id="7" name="Title 1">
            <a:extLst>
              <a:ext uri="{FF2B5EF4-FFF2-40B4-BE49-F238E27FC236}">
                <a16:creationId xmlns:a16="http://schemas.microsoft.com/office/drawing/2014/main" id="{0001E6D4-BDB6-0EAB-23B1-205C7B6FCC46}"/>
              </a:ext>
            </a:extLst>
          </p:cNvPr>
          <p:cNvSpPr txBox="1">
            <a:spLocks/>
          </p:cNvSpPr>
          <p:nvPr/>
        </p:nvSpPr>
        <p:spPr>
          <a:xfrm>
            <a:off x="1561925" y="1718158"/>
            <a:ext cx="8809149" cy="307494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just"/>
            <a:endParaRPr lang="en-US" sz="2500"/>
          </a:p>
          <a:p>
            <a:pPr algn="just"/>
            <a:r>
              <a:rPr lang="en-US" sz="2500"/>
              <a:t>1.Data Acquisition </a:t>
            </a:r>
          </a:p>
          <a:p>
            <a:pPr algn="just"/>
            <a:endParaRPr lang="en-US" sz="2500"/>
          </a:p>
          <a:p>
            <a:pPr algn="just"/>
            <a:r>
              <a:rPr lang="en-US" sz="2500"/>
              <a:t>2.Data pre-processing and Feature extraction </a:t>
            </a:r>
          </a:p>
          <a:p>
            <a:pPr algn="just"/>
            <a:endParaRPr lang="en-US" sz="2500"/>
          </a:p>
          <a:p>
            <a:pPr algn="just"/>
            <a:r>
              <a:rPr lang="en-US" sz="2500"/>
              <a:t>3.Gesture Classification </a:t>
            </a:r>
          </a:p>
          <a:p>
            <a:pPr algn="just"/>
            <a:endParaRPr lang="en-US" sz="2500"/>
          </a:p>
          <a:p>
            <a:pPr algn="just"/>
            <a:r>
              <a:rPr lang="en-US" sz="2500"/>
              <a:t>4. Text and Speech Translation </a:t>
            </a:r>
          </a:p>
        </p:txBody>
      </p:sp>
    </p:spTree>
    <p:extLst>
      <p:ext uri="{BB962C8B-B14F-4D97-AF65-F5344CB8AC3E}">
        <p14:creationId xmlns:p14="http://schemas.microsoft.com/office/powerpoint/2010/main" val="562775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B9D78-858D-EE2E-AF5A-B805B9D4AFB3}"/>
              </a:ext>
            </a:extLst>
          </p:cNvPr>
          <p:cNvSpPr>
            <a:spLocks noGrp="1"/>
          </p:cNvSpPr>
          <p:nvPr>
            <p:ph type="title"/>
          </p:nvPr>
        </p:nvSpPr>
        <p:spPr>
          <a:xfrm>
            <a:off x="634285" y="64618"/>
            <a:ext cx="10923430" cy="1604605"/>
          </a:xfrm>
        </p:spPr>
        <p:txBody>
          <a:bodyPr>
            <a:normAutofit/>
          </a:bodyPr>
          <a:lstStyle/>
          <a:p>
            <a:r>
              <a:rPr lang="en-US" sz="4000" dirty="0">
                <a:latin typeface="Calibri"/>
                <a:cs typeface="Calibri"/>
              </a:rPr>
              <a:t>1.</a:t>
            </a:r>
            <a:r>
              <a:rPr lang="en-US" sz="4000">
                <a:latin typeface="Calibri"/>
                <a:cs typeface="Calibri"/>
              </a:rPr>
              <a:t>DATA ACQUISITION</a:t>
            </a:r>
          </a:p>
        </p:txBody>
      </p:sp>
      <p:sp>
        <p:nvSpPr>
          <p:cNvPr id="5" name="Slide Number Placeholder 4">
            <a:extLst>
              <a:ext uri="{FF2B5EF4-FFF2-40B4-BE49-F238E27FC236}">
                <a16:creationId xmlns:a16="http://schemas.microsoft.com/office/drawing/2014/main" id="{F1DA691D-CC17-FD29-077A-7BFD49191215}"/>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
        <p:nvSpPr>
          <p:cNvPr id="7" name="Title 1">
            <a:extLst>
              <a:ext uri="{FF2B5EF4-FFF2-40B4-BE49-F238E27FC236}">
                <a16:creationId xmlns:a16="http://schemas.microsoft.com/office/drawing/2014/main" id="{39F337D3-9577-6161-BB75-4202539F3614}"/>
              </a:ext>
            </a:extLst>
          </p:cNvPr>
          <p:cNvSpPr txBox="1">
            <a:spLocks/>
          </p:cNvSpPr>
          <p:nvPr/>
        </p:nvSpPr>
        <p:spPr>
          <a:xfrm>
            <a:off x="207135" y="1397582"/>
            <a:ext cx="8047151" cy="504970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just"/>
            <a:r>
              <a:rPr lang="en-US" sz="1800">
                <a:ea typeface="+mj-lt"/>
                <a:cs typeface="+mj-lt"/>
              </a:rPr>
              <a:t>The different approaches to acquire data about the hand gesture can be done in the following ways: </a:t>
            </a:r>
            <a:endParaRPr lang="en-US" sz="1800"/>
          </a:p>
          <a:p>
            <a:pPr algn="just"/>
            <a:endParaRPr lang="en-US" sz="1800">
              <a:ea typeface="+mj-lt"/>
              <a:cs typeface="+mj-lt"/>
            </a:endParaRPr>
          </a:p>
          <a:p>
            <a:pPr algn="just"/>
            <a:r>
              <a:rPr lang="en-US" sz="1800">
                <a:ea typeface="+mj-lt"/>
                <a:cs typeface="+mj-lt"/>
              </a:rPr>
              <a:t>It uses electromechanical devices to provide exact hand configuration, and position. Different glove-based approaches can be used to extract information. But it is expensive and not user friendly. </a:t>
            </a:r>
            <a:endParaRPr lang="en-US" sz="1800"/>
          </a:p>
          <a:p>
            <a:pPr algn="just"/>
            <a:endParaRPr lang="en-US" sz="1800">
              <a:ea typeface="+mj-lt"/>
              <a:cs typeface="+mj-lt"/>
            </a:endParaRPr>
          </a:p>
          <a:p>
            <a:pPr algn="just"/>
            <a:r>
              <a:rPr lang="en-US" sz="1800">
                <a:ea typeface="+mj-lt"/>
                <a:cs typeface="+mj-lt"/>
              </a:rPr>
              <a:t>In vision-based methods, the computer webcam is the input device for observing the information of hands and/or fingers. The Vision Based methods require only a camera, thus realizing a natural interaction between humans and computers without the use of any extra devices, thereby reducing costs.  The main challenge of vision-based hand detection ranges from coping with the large variability of the human hand’s appearance due to a huge number of hand movements, to different skin-color possibilities as well as to the variations in viewpoints, scales, and speed of the camera capturing the scene</a:t>
            </a:r>
            <a:r>
              <a:rPr lang="en-US" sz="1800" dirty="0">
                <a:ea typeface="+mj-lt"/>
                <a:cs typeface="+mj-lt"/>
              </a:rPr>
              <a:t>.</a:t>
            </a:r>
            <a:r>
              <a:rPr lang="en-US" sz="1800">
                <a:ea typeface="+mj-lt"/>
                <a:cs typeface="+mj-lt"/>
              </a:rPr>
              <a:t> </a:t>
            </a:r>
            <a:endParaRPr lang="en-US" sz="1800"/>
          </a:p>
        </p:txBody>
      </p:sp>
      <p:pic>
        <p:nvPicPr>
          <p:cNvPr id="9" name="Picture 9">
            <a:extLst>
              <a:ext uri="{FF2B5EF4-FFF2-40B4-BE49-F238E27FC236}">
                <a16:creationId xmlns:a16="http://schemas.microsoft.com/office/drawing/2014/main" id="{53898A6F-FC22-47EE-128D-C5C698047030}"/>
              </a:ext>
            </a:extLst>
          </p:cNvPr>
          <p:cNvPicPr>
            <a:picLocks noChangeAspect="1"/>
          </p:cNvPicPr>
          <p:nvPr/>
        </p:nvPicPr>
        <p:blipFill rotWithShape="1">
          <a:blip r:embed="rId2"/>
          <a:srcRect r="20925" b="-510"/>
          <a:stretch/>
        </p:blipFill>
        <p:spPr>
          <a:xfrm>
            <a:off x="8351949" y="1836118"/>
            <a:ext cx="3798781" cy="3958542"/>
          </a:xfrm>
          <a:prstGeom prst="rect">
            <a:avLst/>
          </a:prstGeom>
        </p:spPr>
      </p:pic>
    </p:spTree>
    <p:extLst>
      <p:ext uri="{BB962C8B-B14F-4D97-AF65-F5344CB8AC3E}">
        <p14:creationId xmlns:p14="http://schemas.microsoft.com/office/powerpoint/2010/main" val="2970526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A65D-211C-7C78-0FA7-C49248BDC487}"/>
              </a:ext>
            </a:extLst>
          </p:cNvPr>
          <p:cNvSpPr>
            <a:spLocks noGrp="1"/>
          </p:cNvSpPr>
          <p:nvPr>
            <p:ph type="title"/>
          </p:nvPr>
        </p:nvSpPr>
        <p:spPr>
          <a:xfrm>
            <a:off x="-52449" y="236476"/>
            <a:ext cx="12306794" cy="1345355"/>
          </a:xfrm>
        </p:spPr>
        <p:txBody>
          <a:bodyPr/>
          <a:lstStyle/>
          <a:p>
            <a:r>
              <a:rPr lang="en-US" sz="3500" dirty="0">
                <a:latin typeface="Calibri"/>
                <a:cs typeface="Calibri"/>
              </a:rPr>
              <a:t>2. DATA PRE-PROCESSING AND FEATURE EXTRACTION </a:t>
            </a:r>
          </a:p>
        </p:txBody>
      </p:sp>
      <p:sp>
        <p:nvSpPr>
          <p:cNvPr id="5" name="Slide Number Placeholder 4">
            <a:extLst>
              <a:ext uri="{FF2B5EF4-FFF2-40B4-BE49-F238E27FC236}">
                <a16:creationId xmlns:a16="http://schemas.microsoft.com/office/drawing/2014/main" id="{13A9DA06-52B8-4A04-4A7C-DA5CCF4569C2}"/>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
        <p:nvSpPr>
          <p:cNvPr id="7" name="Title 1">
            <a:extLst>
              <a:ext uri="{FF2B5EF4-FFF2-40B4-BE49-F238E27FC236}">
                <a16:creationId xmlns:a16="http://schemas.microsoft.com/office/drawing/2014/main" id="{BF0F8342-0D05-B57B-31A5-AD187B2F1031}"/>
              </a:ext>
            </a:extLst>
          </p:cNvPr>
          <p:cNvSpPr txBox="1">
            <a:spLocks/>
          </p:cNvSpPr>
          <p:nvPr/>
        </p:nvSpPr>
        <p:spPr>
          <a:xfrm>
            <a:off x="419692" y="1666032"/>
            <a:ext cx="7252953" cy="43306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marL="285750" indent="-285750" algn="just">
              <a:buFont typeface="Arial"/>
              <a:buChar char="•"/>
            </a:pPr>
            <a:r>
              <a:rPr lang="en-US" sz="1800"/>
              <a:t>In</a:t>
            </a:r>
            <a:r>
              <a:rPr lang="en-US" sz="1800">
                <a:ea typeface="+mj-lt"/>
                <a:cs typeface="+mj-lt"/>
              </a:rPr>
              <a:t> this approach for hand detection, firstly we detect hand from image that is acquired by webcam and for detecting a hand we used media pipe library which is used for image processing. So, after finding the hand from image we get the region of interest (Roi) then we cropped that image and convert the image to gray image using OpenCV library after we applied the gaussian blur .The filter can be easily applied using open computer vision library also known as OpenCV. Then we converted the gray image to binary image using threshold and Adaptive threshold methods.</a:t>
            </a:r>
            <a:endParaRPr lang="en-US" sz="1800"/>
          </a:p>
          <a:p>
            <a:pPr marL="285750" indent="-285750" algn="just">
              <a:buFont typeface="Arial"/>
              <a:buChar char="•"/>
            </a:pPr>
            <a:endParaRPr lang="en-US" sz="1800">
              <a:ea typeface="+mj-lt"/>
              <a:cs typeface="+mj-lt"/>
            </a:endParaRPr>
          </a:p>
          <a:p>
            <a:pPr marL="285750" indent="-285750" algn="just">
              <a:buFont typeface="Arial"/>
              <a:buChar char="•"/>
            </a:pPr>
            <a:r>
              <a:rPr lang="en-US" sz="1800">
                <a:ea typeface="+mj-lt"/>
                <a:cs typeface="+mj-lt"/>
              </a:rPr>
              <a:t>We have collected images of different signs of different angles  for sign letter A to Z.</a:t>
            </a:r>
            <a:endParaRPr lang="en-US" sz="1800"/>
          </a:p>
          <a:p>
            <a:pPr algn="just"/>
            <a:endParaRPr lang="en-US" sz="1800"/>
          </a:p>
        </p:txBody>
      </p:sp>
      <p:pic>
        <p:nvPicPr>
          <p:cNvPr id="8" name="Picture 8">
            <a:extLst>
              <a:ext uri="{FF2B5EF4-FFF2-40B4-BE49-F238E27FC236}">
                <a16:creationId xmlns:a16="http://schemas.microsoft.com/office/drawing/2014/main" id="{AC12BD40-EFE6-5CBE-308F-6C4FCBA60536}"/>
              </a:ext>
            </a:extLst>
          </p:cNvPr>
          <p:cNvPicPr>
            <a:picLocks noChangeAspect="1"/>
          </p:cNvPicPr>
          <p:nvPr/>
        </p:nvPicPr>
        <p:blipFill rotWithShape="1">
          <a:blip r:embed="rId2"/>
          <a:srcRect l="5364" r="-383" b="-610"/>
          <a:stretch/>
        </p:blipFill>
        <p:spPr>
          <a:xfrm>
            <a:off x="7887530" y="1711228"/>
            <a:ext cx="4237612" cy="4021007"/>
          </a:xfrm>
          <a:prstGeom prst="rect">
            <a:avLst/>
          </a:prstGeom>
        </p:spPr>
      </p:pic>
    </p:spTree>
    <p:extLst>
      <p:ext uri="{BB962C8B-B14F-4D97-AF65-F5344CB8AC3E}">
        <p14:creationId xmlns:p14="http://schemas.microsoft.com/office/powerpoint/2010/main" val="1980296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928FD-E02C-F5C7-F94A-E64254DF9EFB}"/>
              </a:ext>
            </a:extLst>
          </p:cNvPr>
          <p:cNvSpPr>
            <a:spLocks noGrp="1"/>
          </p:cNvSpPr>
          <p:nvPr>
            <p:ph type="title"/>
          </p:nvPr>
        </p:nvSpPr>
        <p:spPr>
          <a:xfrm>
            <a:off x="373083" y="236476"/>
            <a:ext cx="11594274" cy="1642236"/>
          </a:xfrm>
        </p:spPr>
        <p:txBody>
          <a:bodyPr>
            <a:normAutofit/>
          </a:bodyPr>
          <a:lstStyle/>
          <a:p>
            <a:pPr algn="just"/>
            <a:r>
              <a:rPr lang="en-US" sz="1800">
                <a:ea typeface="+mj-lt"/>
                <a:cs typeface="+mj-lt"/>
              </a:rPr>
              <a:t>IN THIS METHOD THERE ARE MANY LOOP HOLES LIKE YOUR HAND MUST BE AHEAD OF CLEAN SOFT BACKGROUND AND THAT IS IN PROPER LIGHTNING CONDITION THEN ONLY THIS METHOD WILL GIVE GOOD ACCURATE RESULTS BUT IN REAL WORLD WE DONT GET GOOD BACKGROUND EVERYWHERE AND WE DON’T GET GOOD LIGHTNING CONDITIONS TOO. </a:t>
            </a:r>
            <a:br>
              <a:rPr lang="en-US" sz="1800" dirty="0">
                <a:ea typeface="+mj-lt"/>
                <a:cs typeface="+mj-lt"/>
              </a:rPr>
            </a:br>
            <a:endParaRPr lang="en-US" sz="1800" dirty="0">
              <a:ea typeface="+mj-lt"/>
              <a:cs typeface="+mj-lt"/>
            </a:endParaRPr>
          </a:p>
          <a:p>
            <a:pPr algn="just"/>
            <a:endParaRPr lang="en-US" sz="1800" dirty="0">
              <a:ea typeface="+mj-lt"/>
              <a:cs typeface="+mj-lt"/>
            </a:endParaRPr>
          </a:p>
          <a:p>
            <a:pPr algn="just"/>
            <a:endParaRPr lang="en-US" sz="1800" dirty="0">
              <a:ea typeface="+mj-lt"/>
              <a:cs typeface="+mj-lt"/>
            </a:endParaRPr>
          </a:p>
        </p:txBody>
      </p:sp>
      <p:sp>
        <p:nvSpPr>
          <p:cNvPr id="5" name="Slide Number Placeholder 4">
            <a:extLst>
              <a:ext uri="{FF2B5EF4-FFF2-40B4-BE49-F238E27FC236}">
                <a16:creationId xmlns:a16="http://schemas.microsoft.com/office/drawing/2014/main" id="{4D563EEF-3BFF-0DC2-0683-DA020DC3E67E}"/>
              </a:ext>
            </a:extLst>
          </p:cNvPr>
          <p:cNvSpPr>
            <a:spLocks noGrp="1"/>
          </p:cNvSpPr>
          <p:nvPr>
            <p:ph type="sldNum" sz="quarter" idx="12"/>
          </p:nvPr>
        </p:nvSpPr>
        <p:spPr/>
        <p:txBody>
          <a:bodyPr/>
          <a:lstStyle/>
          <a:p>
            <a:fld id="{A49DFD55-3C28-40EF-9E31-A92D2E4017FF}" type="slidenum">
              <a:rPr lang="en-US" smtClean="0"/>
              <a:pPr/>
              <a:t>13</a:t>
            </a:fld>
            <a:endParaRPr lang="en-US" dirty="0"/>
          </a:p>
        </p:txBody>
      </p:sp>
      <p:pic>
        <p:nvPicPr>
          <p:cNvPr id="7" name="Picture 7">
            <a:extLst>
              <a:ext uri="{FF2B5EF4-FFF2-40B4-BE49-F238E27FC236}">
                <a16:creationId xmlns:a16="http://schemas.microsoft.com/office/drawing/2014/main" id="{81207AF7-64FB-DF45-CD4D-7C8C9B1A2276}"/>
              </a:ext>
            </a:extLst>
          </p:cNvPr>
          <p:cNvPicPr>
            <a:picLocks noChangeAspect="1"/>
          </p:cNvPicPr>
          <p:nvPr/>
        </p:nvPicPr>
        <p:blipFill rotWithShape="1">
          <a:blip r:embed="rId2"/>
          <a:srcRect l="34167" r="-1000" b="262"/>
          <a:stretch/>
        </p:blipFill>
        <p:spPr>
          <a:xfrm>
            <a:off x="914400" y="1543412"/>
            <a:ext cx="5097820" cy="3771202"/>
          </a:xfrm>
          <a:prstGeom prst="rect">
            <a:avLst/>
          </a:prstGeom>
        </p:spPr>
      </p:pic>
      <p:pic>
        <p:nvPicPr>
          <p:cNvPr id="8" name="Picture 8">
            <a:extLst>
              <a:ext uri="{FF2B5EF4-FFF2-40B4-BE49-F238E27FC236}">
                <a16:creationId xmlns:a16="http://schemas.microsoft.com/office/drawing/2014/main" id="{015C647D-7690-3BD2-7844-148FD0ADD856}"/>
              </a:ext>
            </a:extLst>
          </p:cNvPr>
          <p:cNvPicPr>
            <a:picLocks noChangeAspect="1"/>
          </p:cNvPicPr>
          <p:nvPr/>
        </p:nvPicPr>
        <p:blipFill rotWithShape="1">
          <a:blip r:embed="rId3"/>
          <a:srcRect l="31013" r="8386" b="-528"/>
          <a:stretch/>
        </p:blipFill>
        <p:spPr>
          <a:xfrm>
            <a:off x="6287985" y="1543829"/>
            <a:ext cx="5066800" cy="3770458"/>
          </a:xfrm>
          <a:prstGeom prst="rect">
            <a:avLst/>
          </a:prstGeom>
        </p:spPr>
      </p:pic>
      <p:sp>
        <p:nvSpPr>
          <p:cNvPr id="9" name="TextBox 8">
            <a:extLst>
              <a:ext uri="{FF2B5EF4-FFF2-40B4-BE49-F238E27FC236}">
                <a16:creationId xmlns:a16="http://schemas.microsoft.com/office/drawing/2014/main" id="{359B6928-47C2-7067-FD06-5447D3AD1FE5}"/>
              </a:ext>
            </a:extLst>
          </p:cNvPr>
          <p:cNvSpPr txBox="1"/>
          <p:nvPr/>
        </p:nvSpPr>
        <p:spPr>
          <a:xfrm>
            <a:off x="370114" y="5516088"/>
            <a:ext cx="1130332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cap="all" dirty="0">
                <a:latin typeface="Calibri Light"/>
                <a:cs typeface="Calibri Light"/>
              </a:rPr>
              <a:t>SO TO OVERCOME THIS SITUATION WE TRY DIFFERENT APPROACHES THEN WE REACHED AT ONE INTERESTING SOLUTION IN WHICH FIRSTLY WE DETECT HAND FROM FRAME USING MEDIAPIPE AND GET THE HAND LANDMARKS OF HAND PRESENT IN THAT IMAGE THEN WE DRAW AND CONNECT THOSE LANDMARKS IN SIMPLE WHITE IMAGE </a:t>
            </a:r>
            <a:endParaRPr lang="en-US">
              <a:latin typeface="Calibri Light"/>
              <a:cs typeface="Calibri Light"/>
            </a:endParaRPr>
          </a:p>
        </p:txBody>
      </p:sp>
    </p:spTree>
    <p:extLst>
      <p:ext uri="{BB962C8B-B14F-4D97-AF65-F5344CB8AC3E}">
        <p14:creationId xmlns:p14="http://schemas.microsoft.com/office/powerpoint/2010/main" val="4139785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3386-0A10-CB88-4B8C-0ED2BAF71B2F}"/>
              </a:ext>
            </a:extLst>
          </p:cNvPr>
          <p:cNvSpPr>
            <a:spLocks noGrp="1"/>
          </p:cNvSpPr>
          <p:nvPr>
            <p:ph type="title"/>
          </p:nvPr>
        </p:nvSpPr>
        <p:spPr>
          <a:xfrm>
            <a:off x="739238" y="186995"/>
            <a:ext cx="10515600" cy="880239"/>
          </a:xfrm>
        </p:spPr>
        <p:txBody>
          <a:bodyPr/>
          <a:lstStyle/>
          <a:p>
            <a:r>
              <a:rPr lang="en-US">
                <a:ea typeface="+mj-lt"/>
                <a:cs typeface="+mj-lt"/>
              </a:rPr>
              <a:t>MEDIAPIPE LANDMARK SYSTEM</a:t>
            </a:r>
          </a:p>
          <a:p>
            <a:endParaRPr lang="en-US" dirty="0"/>
          </a:p>
        </p:txBody>
      </p:sp>
      <p:sp>
        <p:nvSpPr>
          <p:cNvPr id="5" name="Slide Number Placeholder 4">
            <a:extLst>
              <a:ext uri="{FF2B5EF4-FFF2-40B4-BE49-F238E27FC236}">
                <a16:creationId xmlns:a16="http://schemas.microsoft.com/office/drawing/2014/main" id="{5EFAFCCC-9834-19C7-CF9D-87662C55AC5A}"/>
              </a:ext>
            </a:extLst>
          </p:cNvPr>
          <p:cNvSpPr>
            <a:spLocks noGrp="1"/>
          </p:cNvSpPr>
          <p:nvPr>
            <p:ph type="sldNum" sz="quarter" idx="12"/>
          </p:nvPr>
        </p:nvSpPr>
        <p:spPr/>
        <p:txBody>
          <a:bodyPr/>
          <a:lstStyle/>
          <a:p>
            <a:fld id="{A49DFD55-3C28-40EF-9E31-A92D2E4017FF}" type="slidenum">
              <a:rPr lang="en-US" smtClean="0"/>
              <a:pPr/>
              <a:t>14</a:t>
            </a:fld>
            <a:endParaRPr lang="en-US" dirty="0"/>
          </a:p>
        </p:txBody>
      </p:sp>
      <p:pic>
        <p:nvPicPr>
          <p:cNvPr id="6" name="Picture 6">
            <a:extLst>
              <a:ext uri="{FF2B5EF4-FFF2-40B4-BE49-F238E27FC236}">
                <a16:creationId xmlns:a16="http://schemas.microsoft.com/office/drawing/2014/main" id="{7E72B022-A2AC-6618-9566-589F0363B519}"/>
              </a:ext>
            </a:extLst>
          </p:cNvPr>
          <p:cNvPicPr>
            <a:picLocks noChangeAspect="1"/>
          </p:cNvPicPr>
          <p:nvPr/>
        </p:nvPicPr>
        <p:blipFill>
          <a:blip r:embed="rId2"/>
          <a:stretch>
            <a:fillRect/>
          </a:stretch>
        </p:blipFill>
        <p:spPr>
          <a:xfrm>
            <a:off x="360220" y="764156"/>
            <a:ext cx="4613564" cy="2400442"/>
          </a:xfrm>
          <a:prstGeom prst="rect">
            <a:avLst/>
          </a:prstGeom>
        </p:spPr>
      </p:pic>
      <p:sp>
        <p:nvSpPr>
          <p:cNvPr id="7" name="TextBox 6">
            <a:extLst>
              <a:ext uri="{FF2B5EF4-FFF2-40B4-BE49-F238E27FC236}">
                <a16:creationId xmlns:a16="http://schemas.microsoft.com/office/drawing/2014/main" id="{C874AD4F-E0FA-2681-E7F0-59BCB14C0FA4}"/>
              </a:ext>
            </a:extLst>
          </p:cNvPr>
          <p:cNvSpPr txBox="1"/>
          <p:nvPr/>
        </p:nvSpPr>
        <p:spPr>
          <a:xfrm>
            <a:off x="528452" y="3220192"/>
            <a:ext cx="1147156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Calibri Light"/>
                <a:cs typeface="Calibri Light"/>
              </a:rPr>
              <a:t>NOW WE WILL GET THIS LANDMARK POINTS AND DRAW IT IN PLAIN WHITE BACKGROUND USING OPENCV LIBRARY </a:t>
            </a:r>
            <a:r>
              <a:rPr lang="en-US" dirty="0">
                <a:latin typeface="Calibri Light"/>
                <a:ea typeface="+mn-lt"/>
                <a:cs typeface="Times New Roman"/>
              </a:rPr>
              <a:t>.</a:t>
            </a:r>
            <a:r>
              <a:rPr lang="en-US" dirty="0">
                <a:latin typeface="Calibri Light"/>
                <a:ea typeface="+mn-lt"/>
                <a:cs typeface="+mn-lt"/>
              </a:rPr>
              <a:t>BY DOING THIS WE TACKLE THE SITUATION OF BACKGROUND AND LIGHTNING CONDITIONS BECAUSE THE MEDIAPIPE LABRARY WILL GIVE US LANDMARK POINTS IN ANY BACKGROUND AND MOSTLY IN ANY LIGHTNING CONDITIONS. </a:t>
            </a:r>
            <a:endParaRPr lang="en-US">
              <a:latin typeface="Calibri Light"/>
              <a:cs typeface="Calibri Light"/>
            </a:endParaRPr>
          </a:p>
          <a:p>
            <a:pPr algn="just"/>
            <a:r>
              <a:rPr lang="en-US" dirty="0">
                <a:latin typeface="Calibri Light"/>
                <a:ea typeface="+mn-lt"/>
                <a:cs typeface="+mn-lt"/>
              </a:rPr>
              <a:t>WE HAVE COLLECTED 180 SKELETON IMAGES OF ALPHABETS FROM A TO Z .</a:t>
            </a:r>
            <a:endParaRPr lang="en-US">
              <a:latin typeface="Calibri Light"/>
              <a:cs typeface="Calibri Light"/>
            </a:endParaRPr>
          </a:p>
        </p:txBody>
      </p:sp>
      <p:pic>
        <p:nvPicPr>
          <p:cNvPr id="8" name="Picture 8">
            <a:extLst>
              <a:ext uri="{FF2B5EF4-FFF2-40B4-BE49-F238E27FC236}">
                <a16:creationId xmlns:a16="http://schemas.microsoft.com/office/drawing/2014/main" id="{10DFC7F3-1D03-E528-0CE9-8737D9B5D110}"/>
              </a:ext>
            </a:extLst>
          </p:cNvPr>
          <p:cNvPicPr>
            <a:picLocks noChangeAspect="1"/>
          </p:cNvPicPr>
          <p:nvPr/>
        </p:nvPicPr>
        <p:blipFill>
          <a:blip r:embed="rId3"/>
          <a:stretch>
            <a:fillRect/>
          </a:stretch>
        </p:blipFill>
        <p:spPr>
          <a:xfrm>
            <a:off x="5570332" y="763608"/>
            <a:ext cx="2733675" cy="2510395"/>
          </a:xfrm>
          <a:prstGeom prst="rect">
            <a:avLst/>
          </a:prstGeom>
        </p:spPr>
      </p:pic>
      <p:pic>
        <p:nvPicPr>
          <p:cNvPr id="9" name="Picture 9">
            <a:extLst>
              <a:ext uri="{FF2B5EF4-FFF2-40B4-BE49-F238E27FC236}">
                <a16:creationId xmlns:a16="http://schemas.microsoft.com/office/drawing/2014/main" id="{251D277D-74AF-6586-7102-58DF5C22CD45}"/>
              </a:ext>
            </a:extLst>
          </p:cNvPr>
          <p:cNvPicPr>
            <a:picLocks noChangeAspect="1"/>
          </p:cNvPicPr>
          <p:nvPr/>
        </p:nvPicPr>
        <p:blipFill>
          <a:blip r:embed="rId4"/>
          <a:stretch>
            <a:fillRect/>
          </a:stretch>
        </p:blipFill>
        <p:spPr>
          <a:xfrm>
            <a:off x="8811491" y="709664"/>
            <a:ext cx="2743200" cy="2519325"/>
          </a:xfrm>
          <a:prstGeom prst="rect">
            <a:avLst/>
          </a:prstGeom>
        </p:spPr>
      </p:pic>
      <p:pic>
        <p:nvPicPr>
          <p:cNvPr id="11" name="Picture 11">
            <a:extLst>
              <a:ext uri="{FF2B5EF4-FFF2-40B4-BE49-F238E27FC236}">
                <a16:creationId xmlns:a16="http://schemas.microsoft.com/office/drawing/2014/main" id="{838DF9A3-EAE5-0B98-DB6D-27E7F4F63A06}"/>
              </a:ext>
            </a:extLst>
          </p:cNvPr>
          <p:cNvPicPr>
            <a:picLocks noChangeAspect="1"/>
          </p:cNvPicPr>
          <p:nvPr/>
        </p:nvPicPr>
        <p:blipFill>
          <a:blip r:embed="rId5"/>
          <a:stretch>
            <a:fillRect/>
          </a:stretch>
        </p:blipFill>
        <p:spPr>
          <a:xfrm>
            <a:off x="568036" y="4700686"/>
            <a:ext cx="5217226" cy="2107796"/>
          </a:xfrm>
          <a:prstGeom prst="rect">
            <a:avLst/>
          </a:prstGeom>
        </p:spPr>
      </p:pic>
      <p:pic>
        <p:nvPicPr>
          <p:cNvPr id="12" name="Picture 12">
            <a:extLst>
              <a:ext uri="{FF2B5EF4-FFF2-40B4-BE49-F238E27FC236}">
                <a16:creationId xmlns:a16="http://schemas.microsoft.com/office/drawing/2014/main" id="{365F8751-8652-834D-4FC4-2D33210E6687}"/>
              </a:ext>
            </a:extLst>
          </p:cNvPr>
          <p:cNvPicPr>
            <a:picLocks noChangeAspect="1"/>
          </p:cNvPicPr>
          <p:nvPr/>
        </p:nvPicPr>
        <p:blipFill>
          <a:blip r:embed="rId6"/>
          <a:stretch>
            <a:fillRect/>
          </a:stretch>
        </p:blipFill>
        <p:spPr>
          <a:xfrm>
            <a:off x="6179127" y="4700269"/>
            <a:ext cx="5256809" cy="2108630"/>
          </a:xfrm>
          <a:prstGeom prst="rect">
            <a:avLst/>
          </a:prstGeom>
        </p:spPr>
      </p:pic>
    </p:spTree>
    <p:extLst>
      <p:ext uri="{BB962C8B-B14F-4D97-AF65-F5344CB8AC3E}">
        <p14:creationId xmlns:p14="http://schemas.microsoft.com/office/powerpoint/2010/main" val="4210284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049B0-6234-8392-992A-590951BC326F}"/>
              </a:ext>
            </a:extLst>
          </p:cNvPr>
          <p:cNvSpPr>
            <a:spLocks noGrp="1"/>
          </p:cNvSpPr>
          <p:nvPr>
            <p:ph type="title"/>
          </p:nvPr>
        </p:nvSpPr>
        <p:spPr>
          <a:xfrm>
            <a:off x="640278" y="-50511"/>
            <a:ext cx="10515600" cy="1058369"/>
          </a:xfrm>
        </p:spPr>
        <p:txBody>
          <a:bodyPr/>
          <a:lstStyle/>
          <a:p>
            <a:r>
              <a:rPr lang="en-US" dirty="0">
                <a:latin typeface="Calibri"/>
                <a:cs typeface="Calibri"/>
              </a:rPr>
              <a:t>3.GESTURE CLASSIFICATION</a:t>
            </a:r>
          </a:p>
        </p:txBody>
      </p:sp>
      <p:sp>
        <p:nvSpPr>
          <p:cNvPr id="5" name="Slide Number Placeholder 4">
            <a:extLst>
              <a:ext uri="{FF2B5EF4-FFF2-40B4-BE49-F238E27FC236}">
                <a16:creationId xmlns:a16="http://schemas.microsoft.com/office/drawing/2014/main" id="{7E89DD8E-77AE-A23B-5C3B-A295816FC5C8}"/>
              </a:ext>
            </a:extLst>
          </p:cNvPr>
          <p:cNvSpPr>
            <a:spLocks noGrp="1"/>
          </p:cNvSpPr>
          <p:nvPr>
            <p:ph type="sldNum" sz="quarter" idx="12"/>
          </p:nvPr>
        </p:nvSpPr>
        <p:spPr/>
        <p:txBody>
          <a:bodyPr/>
          <a:lstStyle/>
          <a:p>
            <a:fld id="{A49DFD55-3C28-40EF-9E31-A92D2E4017FF}" type="slidenum">
              <a:rPr lang="en-US" smtClean="0"/>
              <a:pPr/>
              <a:t>15</a:t>
            </a:fld>
            <a:endParaRPr lang="en-US" dirty="0"/>
          </a:p>
        </p:txBody>
      </p:sp>
      <p:sp>
        <p:nvSpPr>
          <p:cNvPr id="7" name="Title 1">
            <a:extLst>
              <a:ext uri="{FF2B5EF4-FFF2-40B4-BE49-F238E27FC236}">
                <a16:creationId xmlns:a16="http://schemas.microsoft.com/office/drawing/2014/main" id="{53389E4A-EF6C-30D9-778B-22EF348B6C05}"/>
              </a:ext>
            </a:extLst>
          </p:cNvPr>
          <p:cNvSpPr txBox="1">
            <a:spLocks/>
          </p:cNvSpPr>
          <p:nvPr/>
        </p:nvSpPr>
        <p:spPr>
          <a:xfrm>
            <a:off x="762988" y="834200"/>
            <a:ext cx="10386952" cy="286935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just"/>
            <a:r>
              <a:rPr lang="en-US" sz="1500" b="1">
                <a:ea typeface="+mj-lt"/>
                <a:cs typeface="+mj-lt"/>
              </a:rPr>
              <a:t>CONVOLUTIONAL NEURAL NETWORK (CNN)</a:t>
            </a:r>
            <a:r>
              <a:rPr lang="en-US" sz="1500">
                <a:ea typeface="+mj-lt"/>
                <a:cs typeface="+mj-lt"/>
              </a:rPr>
              <a:t> </a:t>
            </a:r>
          </a:p>
          <a:p>
            <a:pPr algn="just"/>
            <a:r>
              <a:rPr lang="en-US" sz="1500">
                <a:ea typeface="+mj-lt"/>
                <a:cs typeface="+mj-lt"/>
              </a:rPr>
              <a:t>CNN IS A CLASS OF NEURAL NETWORKS THAT ARE HIGHLY USEFUL IN SOLVING COMPUTER VISION PROBLEMS. THEY FOUND INSPIRATION FROM THE ACTUAL PERCEPTION OF VISION THAT TAKES PLACE IN THE VISUAL CORTEX OF OUR BRAIN. THEY MAKE USE OF A FILTER/KERNEL TO SCAN THROUGH THE ENTIRE PIXEL VALUES OF THE IMAGE AND MAKE COMPUTATIONS BY SETTING APPROPRIATE WEIGHTS TO ENABLE DETECTION OF A SPECIFIC FEATURE. CNN IS EQUIPPED WITH LAYERS LIKE CONVOLUTION LAYER, MAX POOLING LAYER, FLATTEN LAYER, DENSE LAYER, DROPOUT LAYER AND A FULLY CONNECTED NEURAL NETWORK LAYER. THESE LAYERS TOGETHER MAKE A VERY POWERFUL TOOL THAT CAN IDENTIFY FEATURES IN AN IMAGE. THE STARTING LAYERS DETECT LOW LEVEL FEATURES THAT GRADUALLY BEGIN TO DETECT MORE COMPLEX HIGHER-LEVEL FEATURES </a:t>
            </a:r>
          </a:p>
          <a:p>
            <a:pPr algn="just"/>
            <a:r>
              <a:rPr lang="en-US" sz="1500">
                <a:ea typeface="+mj-lt"/>
                <a:cs typeface="+mj-lt"/>
              </a:rPr>
              <a:t>BY THE END OF THE CNN ARCHITECTURE WE WILL REDUCE THE FULL IMAGE INTO A SINGLE VECTOR OF CLASS SCORES. </a:t>
            </a:r>
          </a:p>
          <a:p>
            <a:pPr algn="just"/>
            <a:endParaRPr lang="en-US" sz="1500" dirty="0"/>
          </a:p>
        </p:txBody>
      </p:sp>
      <p:pic>
        <p:nvPicPr>
          <p:cNvPr id="8" name="Picture 8">
            <a:extLst>
              <a:ext uri="{FF2B5EF4-FFF2-40B4-BE49-F238E27FC236}">
                <a16:creationId xmlns:a16="http://schemas.microsoft.com/office/drawing/2014/main" id="{D8BEB08C-587C-389D-FF04-EA0F5122949D}"/>
              </a:ext>
            </a:extLst>
          </p:cNvPr>
          <p:cNvPicPr>
            <a:picLocks noChangeAspect="1"/>
          </p:cNvPicPr>
          <p:nvPr/>
        </p:nvPicPr>
        <p:blipFill>
          <a:blip r:embed="rId2"/>
          <a:stretch>
            <a:fillRect/>
          </a:stretch>
        </p:blipFill>
        <p:spPr>
          <a:xfrm>
            <a:off x="1369620" y="3737548"/>
            <a:ext cx="9165770" cy="2866331"/>
          </a:xfrm>
          <a:prstGeom prst="rect">
            <a:avLst/>
          </a:prstGeom>
        </p:spPr>
      </p:pic>
    </p:spTree>
    <p:extLst>
      <p:ext uri="{BB962C8B-B14F-4D97-AF65-F5344CB8AC3E}">
        <p14:creationId xmlns:p14="http://schemas.microsoft.com/office/powerpoint/2010/main" val="3250313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6020C-0400-1D64-9CE7-29F52BA4583F}"/>
              </a:ext>
            </a:extLst>
          </p:cNvPr>
          <p:cNvSpPr>
            <a:spLocks noGrp="1"/>
          </p:cNvSpPr>
          <p:nvPr>
            <p:ph type="title"/>
          </p:nvPr>
        </p:nvSpPr>
        <p:spPr>
          <a:xfrm>
            <a:off x="838200" y="305748"/>
            <a:ext cx="10515600" cy="1325563"/>
          </a:xfrm>
        </p:spPr>
        <p:txBody>
          <a:bodyPr>
            <a:normAutofit/>
          </a:bodyPr>
          <a:lstStyle/>
          <a:p>
            <a:pPr algn="just"/>
            <a:r>
              <a:rPr lang="en-US" sz="1800" dirty="0">
                <a:ea typeface="+mj-lt"/>
                <a:cs typeface="+mj-lt"/>
              </a:rPr>
              <a:t>THE PREPROCESSED 180 IMAGES/ALPHABET WILL FEED THE </a:t>
            </a:r>
            <a:r>
              <a:rPr lang="en-US" sz="1800" dirty="0" err="1">
                <a:ea typeface="+mj-lt"/>
                <a:cs typeface="+mj-lt"/>
              </a:rPr>
              <a:t>KERAS</a:t>
            </a:r>
            <a:r>
              <a:rPr lang="en-US" sz="1800" dirty="0">
                <a:ea typeface="+mj-lt"/>
                <a:cs typeface="+mj-lt"/>
              </a:rPr>
              <a:t> CNN MODEL. </a:t>
            </a:r>
            <a:endParaRPr lang="en-US" sz="1800" dirty="0"/>
          </a:p>
          <a:p>
            <a:pPr algn="just"/>
            <a:r>
              <a:rPr lang="en-US" sz="1800" dirty="0">
                <a:ea typeface="+mj-lt"/>
                <a:cs typeface="+mj-lt"/>
              </a:rPr>
              <a:t>BECAUSE WE GOT BAD ACCURACY IN 26 DIFFERENT CLASSES THUS, WE DIVIDED WHOLE 26 DIFFERENT ALPHABETS INTO 8 CLASSES IN WHICH EVERY CLASS CONTAINS SIMILAR ALPHABETS: </a:t>
            </a:r>
            <a:endParaRPr lang="en-US" sz="1800" dirty="0"/>
          </a:p>
        </p:txBody>
      </p:sp>
      <p:sp>
        <p:nvSpPr>
          <p:cNvPr id="5" name="Slide Number Placeholder 4">
            <a:extLst>
              <a:ext uri="{FF2B5EF4-FFF2-40B4-BE49-F238E27FC236}">
                <a16:creationId xmlns:a16="http://schemas.microsoft.com/office/drawing/2014/main" id="{424DB3CF-7450-D902-9BB4-CC5E17711785}"/>
              </a:ext>
            </a:extLst>
          </p:cNvPr>
          <p:cNvSpPr>
            <a:spLocks noGrp="1"/>
          </p:cNvSpPr>
          <p:nvPr>
            <p:ph type="sldNum" sz="quarter" idx="12"/>
          </p:nvPr>
        </p:nvSpPr>
        <p:spPr/>
        <p:txBody>
          <a:bodyPr/>
          <a:lstStyle/>
          <a:p>
            <a:fld id="{A49DFD55-3C28-40EF-9E31-A92D2E4017FF}" type="slidenum">
              <a:rPr lang="en-US" smtClean="0"/>
              <a:pPr/>
              <a:t>16</a:t>
            </a:fld>
            <a:endParaRPr lang="en-US" dirty="0"/>
          </a:p>
        </p:txBody>
      </p:sp>
      <p:pic>
        <p:nvPicPr>
          <p:cNvPr id="7" name="Picture 7">
            <a:extLst>
              <a:ext uri="{FF2B5EF4-FFF2-40B4-BE49-F238E27FC236}">
                <a16:creationId xmlns:a16="http://schemas.microsoft.com/office/drawing/2014/main" id="{D5F719B8-4A2A-C893-DF97-8E174634859C}"/>
              </a:ext>
            </a:extLst>
          </p:cNvPr>
          <p:cNvPicPr>
            <a:picLocks noChangeAspect="1"/>
          </p:cNvPicPr>
          <p:nvPr/>
        </p:nvPicPr>
        <p:blipFill>
          <a:blip r:embed="rId2"/>
          <a:stretch>
            <a:fillRect/>
          </a:stretch>
        </p:blipFill>
        <p:spPr>
          <a:xfrm>
            <a:off x="835231" y="1633127"/>
            <a:ext cx="2743200" cy="1741174"/>
          </a:xfrm>
          <a:prstGeom prst="rect">
            <a:avLst/>
          </a:prstGeom>
        </p:spPr>
      </p:pic>
      <p:pic>
        <p:nvPicPr>
          <p:cNvPr id="8" name="Picture 8">
            <a:extLst>
              <a:ext uri="{FF2B5EF4-FFF2-40B4-BE49-F238E27FC236}">
                <a16:creationId xmlns:a16="http://schemas.microsoft.com/office/drawing/2014/main" id="{DB3E19CC-92B4-5112-61E1-5226913BBE9D}"/>
              </a:ext>
            </a:extLst>
          </p:cNvPr>
          <p:cNvPicPr>
            <a:picLocks noChangeAspect="1"/>
          </p:cNvPicPr>
          <p:nvPr/>
        </p:nvPicPr>
        <p:blipFill rotWithShape="1">
          <a:blip r:embed="rId3"/>
          <a:srcRect r="-361" b="11923"/>
          <a:stretch/>
        </p:blipFill>
        <p:spPr>
          <a:xfrm>
            <a:off x="4199907" y="1628529"/>
            <a:ext cx="2604665" cy="1750523"/>
          </a:xfrm>
          <a:prstGeom prst="rect">
            <a:avLst/>
          </a:prstGeom>
        </p:spPr>
      </p:pic>
      <p:pic>
        <p:nvPicPr>
          <p:cNvPr id="9" name="Picture 9">
            <a:extLst>
              <a:ext uri="{FF2B5EF4-FFF2-40B4-BE49-F238E27FC236}">
                <a16:creationId xmlns:a16="http://schemas.microsoft.com/office/drawing/2014/main" id="{77EB5657-E7D0-8C07-D212-3B19CA6C7635}"/>
              </a:ext>
            </a:extLst>
          </p:cNvPr>
          <p:cNvPicPr>
            <a:picLocks noChangeAspect="1"/>
          </p:cNvPicPr>
          <p:nvPr/>
        </p:nvPicPr>
        <p:blipFill>
          <a:blip r:embed="rId4"/>
          <a:stretch>
            <a:fillRect/>
          </a:stretch>
        </p:blipFill>
        <p:spPr>
          <a:xfrm>
            <a:off x="7663543" y="1632190"/>
            <a:ext cx="2743200" cy="1683673"/>
          </a:xfrm>
          <a:prstGeom prst="rect">
            <a:avLst/>
          </a:prstGeom>
        </p:spPr>
      </p:pic>
      <p:pic>
        <p:nvPicPr>
          <p:cNvPr id="10" name="Picture 10">
            <a:extLst>
              <a:ext uri="{FF2B5EF4-FFF2-40B4-BE49-F238E27FC236}">
                <a16:creationId xmlns:a16="http://schemas.microsoft.com/office/drawing/2014/main" id="{631E5A9F-CBE8-3C17-3223-83E17D5D563B}"/>
              </a:ext>
            </a:extLst>
          </p:cNvPr>
          <p:cNvPicPr>
            <a:picLocks noChangeAspect="1"/>
          </p:cNvPicPr>
          <p:nvPr/>
        </p:nvPicPr>
        <p:blipFill>
          <a:blip r:embed="rId5"/>
          <a:stretch>
            <a:fillRect/>
          </a:stretch>
        </p:blipFill>
        <p:spPr>
          <a:xfrm>
            <a:off x="874073" y="3651475"/>
            <a:ext cx="2705100" cy="1514475"/>
          </a:xfrm>
          <a:prstGeom prst="rect">
            <a:avLst/>
          </a:prstGeom>
        </p:spPr>
      </p:pic>
      <p:pic>
        <p:nvPicPr>
          <p:cNvPr id="11" name="Picture 11">
            <a:extLst>
              <a:ext uri="{FF2B5EF4-FFF2-40B4-BE49-F238E27FC236}">
                <a16:creationId xmlns:a16="http://schemas.microsoft.com/office/drawing/2014/main" id="{6348A229-4F39-08C9-C11E-CBA014AA6C0B}"/>
              </a:ext>
            </a:extLst>
          </p:cNvPr>
          <p:cNvPicPr>
            <a:picLocks noChangeAspect="1"/>
          </p:cNvPicPr>
          <p:nvPr/>
        </p:nvPicPr>
        <p:blipFill>
          <a:blip r:embed="rId6"/>
          <a:stretch>
            <a:fillRect/>
          </a:stretch>
        </p:blipFill>
        <p:spPr>
          <a:xfrm>
            <a:off x="4061361" y="3655951"/>
            <a:ext cx="2743200" cy="1505526"/>
          </a:xfrm>
          <a:prstGeom prst="rect">
            <a:avLst/>
          </a:prstGeom>
        </p:spPr>
      </p:pic>
      <p:pic>
        <p:nvPicPr>
          <p:cNvPr id="12" name="Picture 12">
            <a:extLst>
              <a:ext uri="{FF2B5EF4-FFF2-40B4-BE49-F238E27FC236}">
                <a16:creationId xmlns:a16="http://schemas.microsoft.com/office/drawing/2014/main" id="{5D8DCB38-714D-4E65-367D-4E1DCA6E611B}"/>
              </a:ext>
            </a:extLst>
          </p:cNvPr>
          <p:cNvPicPr>
            <a:picLocks noChangeAspect="1"/>
          </p:cNvPicPr>
          <p:nvPr/>
        </p:nvPicPr>
        <p:blipFill>
          <a:blip r:embed="rId7"/>
          <a:stretch>
            <a:fillRect/>
          </a:stretch>
        </p:blipFill>
        <p:spPr>
          <a:xfrm>
            <a:off x="7524997" y="3648564"/>
            <a:ext cx="2881745" cy="1520300"/>
          </a:xfrm>
          <a:prstGeom prst="rect">
            <a:avLst/>
          </a:prstGeom>
        </p:spPr>
      </p:pic>
      <p:sp>
        <p:nvSpPr>
          <p:cNvPr id="13" name="TextBox 12">
            <a:extLst>
              <a:ext uri="{FF2B5EF4-FFF2-40B4-BE49-F238E27FC236}">
                <a16:creationId xmlns:a16="http://schemas.microsoft.com/office/drawing/2014/main" id="{F156C519-7DBC-3667-A0E8-72347EB34A65}"/>
              </a:ext>
            </a:extLst>
          </p:cNvPr>
          <p:cNvSpPr txBox="1"/>
          <p:nvPr/>
        </p:nvSpPr>
        <p:spPr>
          <a:xfrm>
            <a:off x="835231" y="5516088"/>
            <a:ext cx="108975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Calibri Light"/>
                <a:cs typeface="Calibri Light"/>
              </a:rPr>
              <a:t>ALL THE GESTURE LABELS WILL BE ASSIGNED WITH A </a:t>
            </a:r>
            <a:endParaRPr lang="en-US">
              <a:latin typeface="Calibri Light"/>
              <a:cs typeface="Calibri Light"/>
            </a:endParaRPr>
          </a:p>
          <a:p>
            <a:pPr algn="just"/>
            <a:r>
              <a:rPr lang="en-US" dirty="0">
                <a:latin typeface="Calibri Light"/>
                <a:cs typeface="Calibri Light"/>
              </a:rPr>
              <a:t>PROBABILITY. THE LABEL WITH THE HIGHEST PROBABILITY WILL TREATED TO BE THE PREDICTED LABEL.</a:t>
            </a:r>
            <a:endParaRPr lang="en-US">
              <a:latin typeface="Calibri Light"/>
              <a:cs typeface="Calibri Light"/>
            </a:endParaRPr>
          </a:p>
          <a:p>
            <a:pPr algn="just"/>
            <a:r>
              <a:rPr lang="en-US" dirty="0">
                <a:latin typeface="Calibri Light"/>
                <a:cs typeface="Calibri Light"/>
              </a:rPr>
              <a:t>SO WHEN MODEL WILL CLASSIFY [AEMNST] IN ONE SINGLE CLASS USING MATHEMATICAL OPERATION ON HAND LANDMARKS WE WILL CLASSIFY FURTHER INTO SINGLE ALPHABET A OR E OR M OR N OR S OR T.</a:t>
            </a:r>
            <a:endParaRPr lang="en-US">
              <a:latin typeface="Calibri Light"/>
              <a:cs typeface="Calibri Light"/>
            </a:endParaRPr>
          </a:p>
        </p:txBody>
      </p:sp>
    </p:spTree>
    <p:extLst>
      <p:ext uri="{BB962C8B-B14F-4D97-AF65-F5344CB8AC3E}">
        <p14:creationId xmlns:p14="http://schemas.microsoft.com/office/powerpoint/2010/main" val="415378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44431-E689-DC08-C1E2-343CF7AE122F}"/>
              </a:ext>
            </a:extLst>
          </p:cNvPr>
          <p:cNvSpPr>
            <a:spLocks noGrp="1"/>
          </p:cNvSpPr>
          <p:nvPr>
            <p:ph type="title"/>
          </p:nvPr>
        </p:nvSpPr>
        <p:spPr>
          <a:xfrm>
            <a:off x="729343" y="137514"/>
            <a:ext cx="10515600" cy="1325563"/>
          </a:xfrm>
        </p:spPr>
        <p:txBody>
          <a:bodyPr/>
          <a:lstStyle/>
          <a:p>
            <a:r>
              <a:rPr lang="en-US" sz="4000">
                <a:latin typeface="Calibri"/>
                <a:cs typeface="Calibri"/>
              </a:rPr>
              <a:t>4. TEXT TO SPEECH TRANSLATION </a:t>
            </a:r>
          </a:p>
        </p:txBody>
      </p:sp>
      <p:sp>
        <p:nvSpPr>
          <p:cNvPr id="5" name="Slide Number Placeholder 4">
            <a:extLst>
              <a:ext uri="{FF2B5EF4-FFF2-40B4-BE49-F238E27FC236}">
                <a16:creationId xmlns:a16="http://schemas.microsoft.com/office/drawing/2014/main" id="{C466E72B-BE97-DB9E-8BAB-78D3D59803CB}"/>
              </a:ext>
            </a:extLst>
          </p:cNvPr>
          <p:cNvSpPr>
            <a:spLocks noGrp="1"/>
          </p:cNvSpPr>
          <p:nvPr>
            <p:ph type="sldNum" sz="quarter" idx="12"/>
          </p:nvPr>
        </p:nvSpPr>
        <p:spPr/>
        <p:txBody>
          <a:bodyPr/>
          <a:lstStyle/>
          <a:p>
            <a:fld id="{A49DFD55-3C28-40EF-9E31-A92D2E4017FF}" type="slidenum">
              <a:rPr lang="en-US" smtClean="0"/>
              <a:pPr/>
              <a:t>17</a:t>
            </a:fld>
            <a:endParaRPr lang="en-US" dirty="0"/>
          </a:p>
        </p:txBody>
      </p:sp>
      <p:sp>
        <p:nvSpPr>
          <p:cNvPr id="6" name="TextBox 5">
            <a:extLst>
              <a:ext uri="{FF2B5EF4-FFF2-40B4-BE49-F238E27FC236}">
                <a16:creationId xmlns:a16="http://schemas.microsoft.com/office/drawing/2014/main" id="{DD08E54E-F712-463A-5A5A-87DDF008DBFE}"/>
              </a:ext>
            </a:extLst>
          </p:cNvPr>
          <p:cNvSpPr txBox="1"/>
          <p:nvPr/>
        </p:nvSpPr>
        <p:spPr>
          <a:xfrm>
            <a:off x="1735777" y="5179621"/>
            <a:ext cx="879961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Calibri Light"/>
                <a:cs typeface="Calibri Light"/>
              </a:rPr>
              <a:t>THE MODEL TRANSLATES KNOWN GESTURES INTO WORDS. WE HAVE USED PYTTSX3 LIBRARY TO CONVERT THE RECOGNIZED WORDS INTO THE APPROPRIATE SPEECH. THE TEXT-TO-SPEECH OUTPUT IS A SIMPLE WORKAROUND, BUT IT'S A USEFUL FEATURE BECAUSE IT SIMULATES A REAL-LIFE DIALOGUE.</a:t>
            </a:r>
            <a:endParaRPr lang="en-US">
              <a:latin typeface="Calibri Light"/>
              <a:cs typeface="Calibri Light"/>
            </a:endParaRPr>
          </a:p>
        </p:txBody>
      </p:sp>
      <p:pic>
        <p:nvPicPr>
          <p:cNvPr id="7" name="Picture 7">
            <a:extLst>
              <a:ext uri="{FF2B5EF4-FFF2-40B4-BE49-F238E27FC236}">
                <a16:creationId xmlns:a16="http://schemas.microsoft.com/office/drawing/2014/main" id="{7C447FB9-D42C-BC11-66DA-700E29853D45}"/>
              </a:ext>
            </a:extLst>
          </p:cNvPr>
          <p:cNvPicPr>
            <a:picLocks noChangeAspect="1"/>
          </p:cNvPicPr>
          <p:nvPr/>
        </p:nvPicPr>
        <p:blipFill>
          <a:blip r:embed="rId2"/>
          <a:stretch>
            <a:fillRect/>
          </a:stretch>
        </p:blipFill>
        <p:spPr>
          <a:xfrm>
            <a:off x="2854037" y="1461219"/>
            <a:ext cx="6256316" cy="3371483"/>
          </a:xfrm>
          <a:prstGeom prst="rect">
            <a:avLst/>
          </a:prstGeom>
        </p:spPr>
      </p:pic>
    </p:spTree>
    <p:extLst>
      <p:ext uri="{BB962C8B-B14F-4D97-AF65-F5344CB8AC3E}">
        <p14:creationId xmlns:p14="http://schemas.microsoft.com/office/powerpoint/2010/main" val="366629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584A-3537-39F9-3948-1088451E362F}"/>
              </a:ext>
            </a:extLst>
          </p:cNvPr>
          <p:cNvSpPr>
            <a:spLocks noGrp="1"/>
          </p:cNvSpPr>
          <p:nvPr>
            <p:ph type="title"/>
          </p:nvPr>
        </p:nvSpPr>
        <p:spPr>
          <a:xfrm>
            <a:off x="571005" y="-60408"/>
            <a:ext cx="10515600" cy="1325563"/>
          </a:xfrm>
        </p:spPr>
        <p:txBody>
          <a:bodyPr/>
          <a:lstStyle/>
          <a:p>
            <a:r>
              <a:rPr lang="en-US" b="1" dirty="0">
                <a:latin typeface="Calibri"/>
                <a:ea typeface="+mj-lt"/>
                <a:cs typeface="+mj-lt"/>
              </a:rPr>
              <a:t>IMPLEMENTATION AND TESTING</a:t>
            </a:r>
            <a:endParaRPr lang="en-US">
              <a:latin typeface="Calibri"/>
              <a:cs typeface="Calibri"/>
            </a:endParaRPr>
          </a:p>
        </p:txBody>
      </p:sp>
      <p:sp>
        <p:nvSpPr>
          <p:cNvPr id="5" name="Slide Number Placeholder 4">
            <a:extLst>
              <a:ext uri="{FF2B5EF4-FFF2-40B4-BE49-F238E27FC236}">
                <a16:creationId xmlns:a16="http://schemas.microsoft.com/office/drawing/2014/main" id="{0304C87E-C1FE-A1DC-BA8A-002BFC3CEBE8}"/>
              </a:ext>
            </a:extLst>
          </p:cNvPr>
          <p:cNvSpPr>
            <a:spLocks noGrp="1"/>
          </p:cNvSpPr>
          <p:nvPr>
            <p:ph type="sldNum" sz="quarter" idx="12"/>
          </p:nvPr>
        </p:nvSpPr>
        <p:spPr/>
        <p:txBody>
          <a:bodyPr/>
          <a:lstStyle/>
          <a:p>
            <a:fld id="{A49DFD55-3C28-40EF-9E31-A92D2E4017FF}" type="slidenum">
              <a:rPr lang="en-US" smtClean="0"/>
              <a:pPr/>
              <a:t>18</a:t>
            </a:fld>
            <a:endParaRPr lang="en-US" dirty="0"/>
          </a:p>
        </p:txBody>
      </p:sp>
      <p:sp>
        <p:nvSpPr>
          <p:cNvPr id="6" name="TextBox 5">
            <a:extLst>
              <a:ext uri="{FF2B5EF4-FFF2-40B4-BE49-F238E27FC236}">
                <a16:creationId xmlns:a16="http://schemas.microsoft.com/office/drawing/2014/main" id="{F58166E1-F2C5-73B7-8C2C-476B4AD78704}"/>
              </a:ext>
            </a:extLst>
          </p:cNvPr>
          <p:cNvSpPr txBox="1"/>
          <p:nvPr/>
        </p:nvSpPr>
        <p:spPr>
          <a:xfrm>
            <a:off x="944088" y="944088"/>
            <a:ext cx="975953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Light"/>
                <a:cs typeface="Calibri Light"/>
              </a:rPr>
              <a:t>HERE ARE SOME SNAPSHOTS WHEN USER SHOWS SOME HAND GESTURES IN DIFFERENT BACKGROUND AS WELL AS IN DIFFERENT LIGHTNING CONDITIONS AND SYSTEM IS GIVING CORRESPONDING PREDICTION.</a:t>
            </a:r>
          </a:p>
        </p:txBody>
      </p:sp>
      <p:pic>
        <p:nvPicPr>
          <p:cNvPr id="7" name="Picture 7">
            <a:extLst>
              <a:ext uri="{FF2B5EF4-FFF2-40B4-BE49-F238E27FC236}">
                <a16:creationId xmlns:a16="http://schemas.microsoft.com/office/drawing/2014/main" id="{B2E7D9A7-517B-625C-0434-D22310B7F7B8}"/>
              </a:ext>
            </a:extLst>
          </p:cNvPr>
          <p:cNvPicPr>
            <a:picLocks noChangeAspect="1"/>
          </p:cNvPicPr>
          <p:nvPr/>
        </p:nvPicPr>
        <p:blipFill rotWithShape="1">
          <a:blip r:embed="rId2"/>
          <a:srcRect l="15182" r="-300" b="18116"/>
          <a:stretch/>
        </p:blipFill>
        <p:spPr>
          <a:xfrm>
            <a:off x="1102426" y="1816306"/>
            <a:ext cx="4162802" cy="2364562"/>
          </a:xfrm>
          <a:prstGeom prst="rect">
            <a:avLst/>
          </a:prstGeom>
        </p:spPr>
      </p:pic>
      <p:pic>
        <p:nvPicPr>
          <p:cNvPr id="8" name="Picture 8">
            <a:extLst>
              <a:ext uri="{FF2B5EF4-FFF2-40B4-BE49-F238E27FC236}">
                <a16:creationId xmlns:a16="http://schemas.microsoft.com/office/drawing/2014/main" id="{FE03A933-9090-5F4B-6801-67FDD36494C3}"/>
              </a:ext>
            </a:extLst>
          </p:cNvPr>
          <p:cNvPicPr>
            <a:picLocks noChangeAspect="1"/>
          </p:cNvPicPr>
          <p:nvPr/>
        </p:nvPicPr>
        <p:blipFill rotWithShape="1">
          <a:blip r:embed="rId3"/>
          <a:srcRect l="17418" t="362" r="1639" b="15580"/>
          <a:stretch/>
        </p:blipFill>
        <p:spPr>
          <a:xfrm>
            <a:off x="6268191" y="1816306"/>
            <a:ext cx="4197553" cy="2305170"/>
          </a:xfrm>
          <a:prstGeom prst="rect">
            <a:avLst/>
          </a:prstGeom>
        </p:spPr>
      </p:pic>
      <p:pic>
        <p:nvPicPr>
          <p:cNvPr id="9" name="Picture 9">
            <a:extLst>
              <a:ext uri="{FF2B5EF4-FFF2-40B4-BE49-F238E27FC236}">
                <a16:creationId xmlns:a16="http://schemas.microsoft.com/office/drawing/2014/main" id="{BA3C2845-D5B4-ED57-BDF7-291990D08275}"/>
              </a:ext>
            </a:extLst>
          </p:cNvPr>
          <p:cNvPicPr>
            <a:picLocks noChangeAspect="1"/>
          </p:cNvPicPr>
          <p:nvPr/>
        </p:nvPicPr>
        <p:blipFill rotWithShape="1">
          <a:blip r:embed="rId4"/>
          <a:srcRect l="14286" r="-238" b="18103"/>
          <a:stretch/>
        </p:blipFill>
        <p:spPr>
          <a:xfrm>
            <a:off x="1102426" y="4319792"/>
            <a:ext cx="4197649" cy="2364935"/>
          </a:xfrm>
          <a:prstGeom prst="rect">
            <a:avLst/>
          </a:prstGeom>
        </p:spPr>
      </p:pic>
      <p:pic>
        <p:nvPicPr>
          <p:cNvPr id="10" name="Picture 10">
            <a:extLst>
              <a:ext uri="{FF2B5EF4-FFF2-40B4-BE49-F238E27FC236}">
                <a16:creationId xmlns:a16="http://schemas.microsoft.com/office/drawing/2014/main" id="{FF8482D7-01C7-5B0F-DE7A-1ACEF1B56632}"/>
              </a:ext>
            </a:extLst>
          </p:cNvPr>
          <p:cNvPicPr>
            <a:picLocks noChangeAspect="1"/>
          </p:cNvPicPr>
          <p:nvPr/>
        </p:nvPicPr>
        <p:blipFill rotWithShape="1">
          <a:blip r:embed="rId5"/>
          <a:srcRect l="12635" r="-361" b="17949"/>
          <a:stretch/>
        </p:blipFill>
        <p:spPr>
          <a:xfrm>
            <a:off x="6317674" y="4320021"/>
            <a:ext cx="4197688" cy="2226015"/>
          </a:xfrm>
          <a:prstGeom prst="rect">
            <a:avLst/>
          </a:prstGeom>
        </p:spPr>
      </p:pic>
    </p:spTree>
    <p:extLst>
      <p:ext uri="{BB962C8B-B14F-4D97-AF65-F5344CB8AC3E}">
        <p14:creationId xmlns:p14="http://schemas.microsoft.com/office/powerpoint/2010/main" val="70006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47C2-74D6-95C1-9401-D26ECFF12E1C}"/>
              </a:ext>
            </a:extLst>
          </p:cNvPr>
          <p:cNvSpPr>
            <a:spLocks noGrp="1"/>
          </p:cNvSpPr>
          <p:nvPr>
            <p:ph type="title"/>
          </p:nvPr>
        </p:nvSpPr>
        <p:spPr>
          <a:xfrm>
            <a:off x="838200" y="-1031"/>
            <a:ext cx="10515600" cy="1325563"/>
          </a:xfrm>
        </p:spPr>
        <p:txBody>
          <a:bodyPr>
            <a:normAutofit/>
          </a:bodyPr>
          <a:lstStyle/>
          <a:p>
            <a:pPr algn="just"/>
            <a:r>
              <a:rPr lang="en-US" sz="1800">
                <a:ea typeface="+mj-lt"/>
                <a:cs typeface="+mj-lt"/>
              </a:rPr>
              <a:t>After Implementing the </a:t>
            </a:r>
            <a:r>
              <a:rPr lang="en-US" sz="1800" err="1">
                <a:ea typeface="+mj-lt"/>
                <a:cs typeface="+mj-lt"/>
              </a:rPr>
              <a:t>cnn</a:t>
            </a:r>
            <a:r>
              <a:rPr lang="en-US" sz="1800">
                <a:ea typeface="+mj-lt"/>
                <a:cs typeface="+mj-lt"/>
              </a:rPr>
              <a:t> algorithm we made </a:t>
            </a:r>
            <a:r>
              <a:rPr lang="en-US" sz="1800" err="1">
                <a:ea typeface="+mj-lt"/>
                <a:cs typeface="+mj-lt"/>
              </a:rPr>
              <a:t>gui</a:t>
            </a:r>
            <a:r>
              <a:rPr lang="en-US" sz="1800">
                <a:ea typeface="+mj-lt"/>
                <a:cs typeface="+mj-lt"/>
              </a:rPr>
              <a:t> using python </a:t>
            </a:r>
            <a:r>
              <a:rPr lang="en-US" sz="1800" err="1">
                <a:ea typeface="+mj-lt"/>
                <a:cs typeface="+mj-lt"/>
              </a:rPr>
              <a:t>Tkinter</a:t>
            </a:r>
            <a:r>
              <a:rPr lang="en-US" sz="1800">
                <a:ea typeface="+mj-lt"/>
                <a:cs typeface="+mj-lt"/>
              </a:rPr>
              <a:t> and add Suggestions also to make the process smooth for user. </a:t>
            </a:r>
            <a:endParaRPr lang="en-US" sz="1800"/>
          </a:p>
          <a:p>
            <a:pPr algn="just"/>
            <a:br>
              <a:rPr lang="en-US" sz="1800">
                <a:ea typeface="+mj-lt"/>
                <a:cs typeface="+mj-lt"/>
              </a:rPr>
            </a:br>
            <a:r>
              <a:rPr lang="en-US" sz="1800">
                <a:ea typeface="+mj-lt"/>
                <a:cs typeface="+mj-lt"/>
              </a:rPr>
              <a:t>Below shown sign is used for giving space between words. </a:t>
            </a:r>
            <a:endParaRPr lang="en-US" sz="1800"/>
          </a:p>
        </p:txBody>
      </p:sp>
      <p:sp>
        <p:nvSpPr>
          <p:cNvPr id="5" name="Slide Number Placeholder 4">
            <a:extLst>
              <a:ext uri="{FF2B5EF4-FFF2-40B4-BE49-F238E27FC236}">
                <a16:creationId xmlns:a16="http://schemas.microsoft.com/office/drawing/2014/main" id="{88AA8CCF-30D6-703C-B9B2-B918692675BB}"/>
              </a:ext>
            </a:extLst>
          </p:cNvPr>
          <p:cNvSpPr>
            <a:spLocks noGrp="1"/>
          </p:cNvSpPr>
          <p:nvPr>
            <p:ph type="sldNum" sz="quarter" idx="12"/>
          </p:nvPr>
        </p:nvSpPr>
        <p:spPr/>
        <p:txBody>
          <a:bodyPr/>
          <a:lstStyle/>
          <a:p>
            <a:fld id="{A49DFD55-3C28-40EF-9E31-A92D2E4017FF}" type="slidenum">
              <a:rPr lang="en-US" smtClean="0"/>
              <a:pPr/>
              <a:t>19</a:t>
            </a:fld>
            <a:endParaRPr lang="en-US" dirty="0"/>
          </a:p>
        </p:txBody>
      </p:sp>
      <p:sp>
        <p:nvSpPr>
          <p:cNvPr id="6" name="TextBox 5">
            <a:extLst>
              <a:ext uri="{FF2B5EF4-FFF2-40B4-BE49-F238E27FC236}">
                <a16:creationId xmlns:a16="http://schemas.microsoft.com/office/drawing/2014/main" id="{1E0D7816-D756-99B9-5A59-DC3AD899A9EC}"/>
              </a:ext>
            </a:extLst>
          </p:cNvPr>
          <p:cNvSpPr txBox="1"/>
          <p:nvPr/>
        </p:nvSpPr>
        <p:spPr>
          <a:xfrm>
            <a:off x="6436424" y="2563414"/>
            <a:ext cx="511826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Calibri Light"/>
                <a:cs typeface="Calibri Light"/>
              </a:rPr>
              <a:t>BELOW SHOWN SIGN IS USED AFTER PREDICTING EACH ALPHABET TO MOVE FURTHER</a:t>
            </a:r>
            <a:endParaRPr lang="en-US">
              <a:latin typeface="Calibri Light"/>
              <a:cs typeface="Calibri Light"/>
            </a:endParaRPr>
          </a:p>
        </p:txBody>
      </p:sp>
      <p:pic>
        <p:nvPicPr>
          <p:cNvPr id="7" name="Picture 7">
            <a:extLst>
              <a:ext uri="{FF2B5EF4-FFF2-40B4-BE49-F238E27FC236}">
                <a16:creationId xmlns:a16="http://schemas.microsoft.com/office/drawing/2014/main" id="{E69EEA22-F26B-AB5F-57E4-D5AF53C1FE8F}"/>
              </a:ext>
            </a:extLst>
          </p:cNvPr>
          <p:cNvPicPr>
            <a:picLocks noChangeAspect="1"/>
          </p:cNvPicPr>
          <p:nvPr/>
        </p:nvPicPr>
        <p:blipFill>
          <a:blip r:embed="rId2"/>
          <a:stretch>
            <a:fillRect/>
          </a:stretch>
        </p:blipFill>
        <p:spPr>
          <a:xfrm>
            <a:off x="6485907" y="3202392"/>
            <a:ext cx="5355769" cy="3095476"/>
          </a:xfrm>
          <a:prstGeom prst="rect">
            <a:avLst/>
          </a:prstGeom>
        </p:spPr>
      </p:pic>
      <p:pic>
        <p:nvPicPr>
          <p:cNvPr id="9" name="Picture 9">
            <a:extLst>
              <a:ext uri="{FF2B5EF4-FFF2-40B4-BE49-F238E27FC236}">
                <a16:creationId xmlns:a16="http://schemas.microsoft.com/office/drawing/2014/main" id="{3FD3DD40-A8DE-7BDA-0557-A39C0246C21E}"/>
              </a:ext>
            </a:extLst>
          </p:cNvPr>
          <p:cNvPicPr>
            <a:picLocks noChangeAspect="1"/>
          </p:cNvPicPr>
          <p:nvPr/>
        </p:nvPicPr>
        <p:blipFill>
          <a:blip r:embed="rId3"/>
          <a:stretch>
            <a:fillRect/>
          </a:stretch>
        </p:blipFill>
        <p:spPr>
          <a:xfrm>
            <a:off x="944087" y="1278156"/>
            <a:ext cx="5197434" cy="2955818"/>
          </a:xfrm>
          <a:prstGeom prst="rect">
            <a:avLst/>
          </a:prstGeom>
        </p:spPr>
      </p:pic>
    </p:spTree>
    <p:extLst>
      <p:ext uri="{BB962C8B-B14F-4D97-AF65-F5344CB8AC3E}">
        <p14:creationId xmlns:p14="http://schemas.microsoft.com/office/powerpoint/2010/main" val="4267249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65D26-129B-AD7A-01FB-9A7B3755768E}"/>
              </a:ext>
            </a:extLst>
          </p:cNvPr>
          <p:cNvSpPr>
            <a:spLocks noGrp="1"/>
          </p:cNvSpPr>
          <p:nvPr>
            <p:ph type="title"/>
          </p:nvPr>
        </p:nvSpPr>
        <p:spPr>
          <a:xfrm>
            <a:off x="572493" y="238539"/>
            <a:ext cx="11018520" cy="1434415"/>
          </a:xfrm>
        </p:spPr>
        <p:txBody>
          <a:bodyPr vert="horz" lIns="91440" tIns="45720" rIns="91440" bIns="45720" rtlCol="0" anchor="b">
            <a:normAutofit/>
          </a:bodyPr>
          <a:lstStyle/>
          <a:p>
            <a:pPr algn="l"/>
            <a:r>
              <a:rPr lang="en-US" sz="5400">
                <a:latin typeface="Calibri"/>
                <a:cs typeface="Calibri"/>
              </a:rPr>
              <a:t>OBJECTIVE</a:t>
            </a:r>
          </a:p>
        </p:txBody>
      </p:sp>
      <p:sp>
        <p:nvSpPr>
          <p:cNvPr id="5" name="Slide Number Placeholder 4">
            <a:extLst>
              <a:ext uri="{FF2B5EF4-FFF2-40B4-BE49-F238E27FC236}">
                <a16:creationId xmlns:a16="http://schemas.microsoft.com/office/drawing/2014/main" id="{182258BC-B75A-60C9-102E-E244AAE3339F}"/>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A49DFD55-3C28-40EF-9E31-A92D2E4017FF}" type="slidenum">
              <a:rPr lang="en-US" sz="1200" dirty="0" smtClean="0">
                <a:solidFill>
                  <a:prstClr val="black">
                    <a:tint val="75000"/>
                  </a:prstClr>
                </a:solidFill>
                <a:latin typeface="Calibri" panose="020F0502020204030204"/>
              </a:rPr>
              <a:pPr>
                <a:spcAft>
                  <a:spcPts val="600"/>
                </a:spcAft>
                <a:defRPr/>
              </a:pPr>
              <a:t>2</a:t>
            </a:fld>
            <a:endParaRPr lang="en-US" sz="1200" dirty="0">
              <a:solidFill>
                <a:prstClr val="black">
                  <a:tint val="75000"/>
                </a:prstClr>
              </a:solidFill>
              <a:latin typeface="Calibri" panose="020F0502020204030204"/>
            </a:endParaRPr>
          </a:p>
        </p:txBody>
      </p:sp>
      <p:sp>
        <p:nvSpPr>
          <p:cNvPr id="6" name="TextBox 5">
            <a:extLst>
              <a:ext uri="{FF2B5EF4-FFF2-40B4-BE49-F238E27FC236}">
                <a16:creationId xmlns:a16="http://schemas.microsoft.com/office/drawing/2014/main" id="{FCDAE807-2373-7164-F968-B2AD99B3609D}"/>
              </a:ext>
            </a:extLst>
          </p:cNvPr>
          <p:cNvSpPr txBox="1"/>
          <p:nvPr/>
        </p:nvSpPr>
        <p:spPr>
          <a:xfrm>
            <a:off x="572493" y="2071316"/>
            <a:ext cx="6713552" cy="411917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gn="just">
              <a:lnSpc>
                <a:spcPct val="90000"/>
              </a:lnSpc>
              <a:spcAft>
                <a:spcPts val="600"/>
              </a:spcAft>
              <a:buFont typeface="Arial" panose="020B0604020202020204" pitchFamily="34" charset="0"/>
              <a:buChar char="•"/>
            </a:pPr>
            <a:r>
              <a:rPr lang="en-US" sz="1900" dirty="0">
                <a:latin typeface="Calibri"/>
                <a:cs typeface="Calibri"/>
              </a:rPr>
              <a:t>More than 70 million deaf people around the world use sign languages to communicate. Sign language allows them to learn, work, access services, and be included in the communities. </a:t>
            </a:r>
            <a:endParaRPr lang="en-US">
              <a:latin typeface="Calibri"/>
              <a:cs typeface="Calibri"/>
            </a:endParaRPr>
          </a:p>
          <a:p>
            <a:pPr indent="-228600" algn="just">
              <a:lnSpc>
                <a:spcPct val="90000"/>
              </a:lnSpc>
              <a:spcAft>
                <a:spcPts val="600"/>
              </a:spcAft>
              <a:buFont typeface="Arial" panose="020B0604020202020204" pitchFamily="34" charset="0"/>
              <a:buChar char="•"/>
            </a:pPr>
            <a:endParaRPr lang="en-US" sz="1900" dirty="0">
              <a:latin typeface="Calibri"/>
              <a:cs typeface="Calibri"/>
            </a:endParaRPr>
          </a:p>
          <a:p>
            <a:pPr indent="-228600" algn="just">
              <a:lnSpc>
                <a:spcPct val="90000"/>
              </a:lnSpc>
              <a:spcAft>
                <a:spcPts val="600"/>
              </a:spcAft>
              <a:buFont typeface="Arial" panose="020B0604020202020204" pitchFamily="34" charset="0"/>
              <a:buChar char="•"/>
            </a:pPr>
            <a:r>
              <a:rPr lang="en-US" sz="1900" dirty="0">
                <a:latin typeface="Calibri"/>
                <a:cs typeface="Calibri"/>
              </a:rPr>
              <a:t>It is hard to make everybody learn the use of sign language with the goal of ensuring that people with disabilities can enjoy their rights on an equal basis with others.</a:t>
            </a:r>
          </a:p>
          <a:p>
            <a:pPr indent="-228600" algn="just">
              <a:lnSpc>
                <a:spcPct val="90000"/>
              </a:lnSpc>
              <a:spcAft>
                <a:spcPts val="600"/>
              </a:spcAft>
              <a:buFont typeface="Arial" panose="020B0604020202020204" pitchFamily="34" charset="0"/>
              <a:buChar char="•"/>
            </a:pPr>
            <a:endParaRPr lang="en-US" sz="1900" dirty="0">
              <a:latin typeface="Calibri"/>
              <a:cs typeface="Calibri"/>
            </a:endParaRPr>
          </a:p>
          <a:p>
            <a:pPr indent="-228600" algn="just">
              <a:lnSpc>
                <a:spcPct val="90000"/>
              </a:lnSpc>
              <a:spcAft>
                <a:spcPts val="600"/>
              </a:spcAft>
              <a:buFont typeface="Arial" panose="020B0604020202020204" pitchFamily="34" charset="0"/>
              <a:buChar char="•"/>
            </a:pPr>
            <a:r>
              <a:rPr lang="en-US" sz="1900" dirty="0">
                <a:latin typeface="Calibri"/>
                <a:cs typeface="Calibri"/>
              </a:rPr>
              <a:t>So, the aim is to develop a user-friendly human computer interface (HCI) where the computer understands the American sign language This Project will help the dumb and deaf people by making their life easy.</a:t>
            </a:r>
          </a:p>
        </p:txBody>
      </p:sp>
      <p:pic>
        <p:nvPicPr>
          <p:cNvPr id="7" name="Picture 7" descr="A picture containing person, person, standing&#10;&#10;Description automatically generated">
            <a:extLst>
              <a:ext uri="{FF2B5EF4-FFF2-40B4-BE49-F238E27FC236}">
                <a16:creationId xmlns:a16="http://schemas.microsoft.com/office/drawing/2014/main" id="{29364D3C-96C1-BB5A-F3E7-32C44DA9218C}"/>
              </a:ext>
            </a:extLst>
          </p:cNvPr>
          <p:cNvPicPr>
            <a:picLocks noChangeAspect="1"/>
          </p:cNvPicPr>
          <p:nvPr/>
        </p:nvPicPr>
        <p:blipFill rotWithShape="1">
          <a:blip r:embed="rId2"/>
          <a:srcRect l="4247" r="31964" b="-1"/>
          <a:stretch/>
        </p:blipFill>
        <p:spPr>
          <a:xfrm>
            <a:off x="7642040" y="1970711"/>
            <a:ext cx="3941064" cy="4096512"/>
          </a:xfrm>
          <a:prstGeom prst="rect">
            <a:avLst/>
          </a:prstGeom>
        </p:spPr>
      </p:pic>
    </p:spTree>
    <p:extLst>
      <p:ext uri="{BB962C8B-B14F-4D97-AF65-F5344CB8AC3E}">
        <p14:creationId xmlns:p14="http://schemas.microsoft.com/office/powerpoint/2010/main" val="379979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1587C-69D5-D368-2D3C-F31839DCE48B}"/>
              </a:ext>
            </a:extLst>
          </p:cNvPr>
          <p:cNvSpPr>
            <a:spLocks noGrp="1"/>
          </p:cNvSpPr>
          <p:nvPr>
            <p:ph type="title"/>
          </p:nvPr>
        </p:nvSpPr>
        <p:spPr>
          <a:xfrm>
            <a:off x="838200" y="384917"/>
            <a:ext cx="10515600" cy="1325563"/>
          </a:xfrm>
        </p:spPr>
        <p:txBody>
          <a:bodyPr>
            <a:normAutofit/>
          </a:bodyPr>
          <a:lstStyle/>
          <a:p>
            <a:r>
              <a:rPr lang="en-US" sz="4000" b="1" dirty="0">
                <a:latin typeface="Calibri"/>
                <a:ea typeface="+mj-lt"/>
                <a:cs typeface="+mj-lt"/>
              </a:rPr>
              <a:t>CONCLUSION AND FUTURE WORK</a:t>
            </a:r>
            <a:endParaRPr lang="en-US" sz="4000">
              <a:latin typeface="Calibri"/>
              <a:cs typeface="Calibri"/>
            </a:endParaRPr>
          </a:p>
        </p:txBody>
      </p:sp>
      <p:sp>
        <p:nvSpPr>
          <p:cNvPr id="5" name="Slide Number Placeholder 4">
            <a:extLst>
              <a:ext uri="{FF2B5EF4-FFF2-40B4-BE49-F238E27FC236}">
                <a16:creationId xmlns:a16="http://schemas.microsoft.com/office/drawing/2014/main" id="{D49088A9-3DD1-CE3E-07B0-58D28464B3BF}"/>
              </a:ext>
            </a:extLst>
          </p:cNvPr>
          <p:cNvSpPr>
            <a:spLocks noGrp="1"/>
          </p:cNvSpPr>
          <p:nvPr>
            <p:ph type="sldNum" sz="quarter" idx="12"/>
          </p:nvPr>
        </p:nvSpPr>
        <p:spPr/>
        <p:txBody>
          <a:bodyPr/>
          <a:lstStyle/>
          <a:p>
            <a:fld id="{A49DFD55-3C28-40EF-9E31-A92D2E4017FF}" type="slidenum">
              <a:rPr lang="en-US" smtClean="0"/>
              <a:pPr/>
              <a:t>20</a:t>
            </a:fld>
            <a:endParaRPr lang="en-US" dirty="0"/>
          </a:p>
        </p:txBody>
      </p:sp>
      <p:sp>
        <p:nvSpPr>
          <p:cNvPr id="6" name="TextBox 5">
            <a:extLst>
              <a:ext uri="{FF2B5EF4-FFF2-40B4-BE49-F238E27FC236}">
                <a16:creationId xmlns:a16="http://schemas.microsoft.com/office/drawing/2014/main" id="{23264288-0647-C0C2-7BA0-63469253DEB7}"/>
              </a:ext>
            </a:extLst>
          </p:cNvPr>
          <p:cNvSpPr txBox="1"/>
          <p:nvPr/>
        </p:nvSpPr>
        <p:spPr>
          <a:xfrm>
            <a:off x="1518063" y="1706089"/>
            <a:ext cx="9512133"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latin typeface="Calibri Light"/>
                <a:cs typeface="Calibri"/>
              </a:rPr>
              <a:t>FINALLY, WE ARE ABLE TO PREDICT ANY ALPHABET[A-Z] WITH </a:t>
            </a:r>
            <a:r>
              <a:rPr lang="en-US" sz="2000" b="1" dirty="0">
                <a:latin typeface="Calibri Light"/>
                <a:cs typeface="Calibri"/>
              </a:rPr>
              <a:t>97% </a:t>
            </a:r>
            <a:r>
              <a:rPr lang="en-US" sz="2000" dirty="0">
                <a:latin typeface="Calibri Light"/>
                <a:cs typeface="Calibri"/>
              </a:rPr>
              <a:t>ACCURACY (WITH AND WITHOUT CLEAN BACKGROUND AND PROPER LIGHTNING CONDITIONS) THROUGH OUR METHOD. AND IF THE BACKGROUND IS CLEAR AND THERE IS GOOD LIGHTNING CONDITION THEN WE GOT EVEN </a:t>
            </a:r>
            <a:r>
              <a:rPr lang="en-US" sz="2000" b="1" dirty="0">
                <a:latin typeface="Calibri Light"/>
                <a:cs typeface="Calibri"/>
              </a:rPr>
              <a:t>99% </a:t>
            </a:r>
            <a:r>
              <a:rPr lang="en-US" sz="2000" dirty="0">
                <a:latin typeface="Calibri Light"/>
                <a:cs typeface="Calibri"/>
              </a:rPr>
              <a:t>ACCURATE RESULTS.</a:t>
            </a:r>
            <a:endParaRPr lang="en-US" sz="2000">
              <a:latin typeface="Calibri Light"/>
              <a:cs typeface="Calibri"/>
            </a:endParaRPr>
          </a:p>
          <a:p>
            <a:pPr algn="just"/>
            <a:endParaRPr lang="en-US" sz="2000" dirty="0">
              <a:latin typeface="Calibri Light"/>
              <a:cs typeface="Calibri"/>
            </a:endParaRPr>
          </a:p>
          <a:p>
            <a:pPr algn="just"/>
            <a:r>
              <a:rPr lang="en-US" sz="2000" dirty="0">
                <a:latin typeface="Calibri Light"/>
                <a:cs typeface="Calibri"/>
              </a:rPr>
              <a:t>IN FUTURE WORK WE WILL MAKE ONE ANDROID APPLICATION IN WHICH WE IMPLEMENT THIS ALGORITHM FOR GESTURE PREDICTION.</a:t>
            </a:r>
            <a:endParaRPr lang="en-US" sz="2000">
              <a:latin typeface="Calibri Light"/>
              <a:cs typeface="Calibri"/>
            </a:endParaRPr>
          </a:p>
        </p:txBody>
      </p:sp>
    </p:spTree>
    <p:extLst>
      <p:ext uri="{BB962C8B-B14F-4D97-AF65-F5344CB8AC3E}">
        <p14:creationId xmlns:p14="http://schemas.microsoft.com/office/powerpoint/2010/main" val="128788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D900-2F78-80E1-D75D-83B09EA2281B}"/>
              </a:ext>
            </a:extLst>
          </p:cNvPr>
          <p:cNvSpPr>
            <a:spLocks noGrp="1"/>
          </p:cNvSpPr>
          <p:nvPr>
            <p:ph type="title"/>
          </p:nvPr>
        </p:nvSpPr>
        <p:spPr>
          <a:xfrm>
            <a:off x="1669473" y="1354735"/>
            <a:ext cx="8368145" cy="4304290"/>
          </a:xfrm>
        </p:spPr>
        <p:txBody>
          <a:bodyPr>
            <a:noAutofit/>
          </a:bodyPr>
          <a:lstStyle/>
          <a:p>
            <a:r>
              <a:rPr lang="en-US" sz="7000"/>
              <a:t>THANK YOU</a:t>
            </a:r>
          </a:p>
        </p:txBody>
      </p:sp>
      <p:sp>
        <p:nvSpPr>
          <p:cNvPr id="5" name="Slide Number Placeholder 4">
            <a:extLst>
              <a:ext uri="{FF2B5EF4-FFF2-40B4-BE49-F238E27FC236}">
                <a16:creationId xmlns:a16="http://schemas.microsoft.com/office/drawing/2014/main" id="{98590C30-A47E-9894-2476-5BC7C6C2BE97}"/>
              </a:ext>
            </a:extLst>
          </p:cNvPr>
          <p:cNvSpPr>
            <a:spLocks noGrp="1"/>
          </p:cNvSpPr>
          <p:nvPr>
            <p:ph type="sldNum" sz="quarter" idx="12"/>
          </p:nvPr>
        </p:nvSpPr>
        <p:spPr/>
        <p:txBody>
          <a:bodyPr/>
          <a:lstStyle/>
          <a:p>
            <a:fld id="{A49DFD55-3C28-40EF-9E31-A92D2E4017FF}" type="slidenum">
              <a:rPr lang="en-US" smtClean="0"/>
              <a:pPr/>
              <a:t>21</a:t>
            </a:fld>
            <a:endParaRPr lang="en-US" dirty="0"/>
          </a:p>
        </p:txBody>
      </p:sp>
    </p:spTree>
    <p:extLst>
      <p:ext uri="{BB962C8B-B14F-4D97-AF65-F5344CB8AC3E}">
        <p14:creationId xmlns:p14="http://schemas.microsoft.com/office/powerpoint/2010/main" val="599913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34BB0EFC-57BE-4D21-D3D0-E42BE6CE1F28}"/>
              </a:ext>
            </a:extLst>
          </p:cNvPr>
          <p:cNvPicPr>
            <a:picLocks noChangeAspect="1"/>
          </p:cNvPicPr>
          <p:nvPr/>
        </p:nvPicPr>
        <p:blipFill rotWithShape="1">
          <a:blip r:embed="rId2"/>
          <a:srcRect l="8594" t="5669" r="31789" b="1"/>
          <a:stretch/>
        </p:blipFill>
        <p:spPr>
          <a:xfrm>
            <a:off x="3915693" y="10"/>
            <a:ext cx="8276307" cy="6857990"/>
          </a:xfrm>
          <a:prstGeom prst="rect">
            <a:avLst/>
          </a:prstGeom>
        </p:spPr>
      </p:pic>
      <p:sp>
        <p:nvSpPr>
          <p:cNvPr id="2" name="Title 1">
            <a:extLst>
              <a:ext uri="{FF2B5EF4-FFF2-40B4-BE49-F238E27FC236}">
                <a16:creationId xmlns:a16="http://schemas.microsoft.com/office/drawing/2014/main" id="{FE865D26-129B-AD7A-01FB-9A7B3755768E}"/>
              </a:ext>
            </a:extLst>
          </p:cNvPr>
          <p:cNvSpPr>
            <a:spLocks noGrp="1"/>
          </p:cNvSpPr>
          <p:nvPr>
            <p:ph type="title"/>
          </p:nvPr>
        </p:nvSpPr>
        <p:spPr>
          <a:xfrm>
            <a:off x="1177918" y="63111"/>
            <a:ext cx="3438144" cy="1124712"/>
          </a:xfrm>
        </p:spPr>
        <p:txBody>
          <a:bodyPr vert="horz" lIns="91440" tIns="45720" rIns="91440" bIns="45720" rtlCol="0" anchor="b">
            <a:normAutofit/>
          </a:bodyPr>
          <a:lstStyle/>
          <a:p>
            <a:pPr algn="l"/>
            <a:r>
              <a:rPr lang="en-US" sz="4000" b="1"/>
              <a:t>SCOPE</a:t>
            </a:r>
            <a:endParaRPr lang="en-US" sz="4000" b="1">
              <a:cs typeface="Calibri Light"/>
            </a:endParaRPr>
          </a:p>
        </p:txBody>
      </p:sp>
      <p:sp>
        <p:nvSpPr>
          <p:cNvPr id="5" name="Slide Number Placeholder 4">
            <a:extLst>
              <a:ext uri="{FF2B5EF4-FFF2-40B4-BE49-F238E27FC236}">
                <a16:creationId xmlns:a16="http://schemas.microsoft.com/office/drawing/2014/main" id="{182258BC-B75A-60C9-102E-E244AAE3339F}"/>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chemeClr val="bg1"/>
                </a:solidFill>
                <a:latin typeface="Calibri" panose="020F0502020204030204"/>
              </a:rPr>
              <a:pPr>
                <a:spcAft>
                  <a:spcPts val="600"/>
                </a:spcAft>
                <a:defRPr/>
              </a:pPr>
              <a:t>3</a:t>
            </a:fld>
            <a:endParaRPr lang="en-US" sz="1200">
              <a:solidFill>
                <a:schemeClr val="bg1"/>
              </a:solidFill>
              <a:latin typeface="Calibri" panose="020F0502020204030204"/>
            </a:endParaRPr>
          </a:p>
        </p:txBody>
      </p:sp>
      <p:sp>
        <p:nvSpPr>
          <p:cNvPr id="6" name="TextBox 5">
            <a:extLst>
              <a:ext uri="{FF2B5EF4-FFF2-40B4-BE49-F238E27FC236}">
                <a16:creationId xmlns:a16="http://schemas.microsoft.com/office/drawing/2014/main" id="{FCDAE807-2373-7164-F968-B2AD99B3609D}"/>
              </a:ext>
            </a:extLst>
          </p:cNvPr>
          <p:cNvSpPr txBox="1"/>
          <p:nvPr/>
        </p:nvSpPr>
        <p:spPr>
          <a:xfrm>
            <a:off x="404712" y="1552642"/>
            <a:ext cx="3371284" cy="508443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285750" indent="-228600" algn="just">
              <a:lnSpc>
                <a:spcPct val="90000"/>
              </a:lnSpc>
              <a:spcAft>
                <a:spcPts val="600"/>
              </a:spcAft>
              <a:buFont typeface="Arial,Sans-Serif" panose="020B0604020202020204" pitchFamily="34" charset="0"/>
              <a:buChar char="•"/>
            </a:pPr>
            <a:r>
              <a:rPr lang="en-US" dirty="0">
                <a:latin typeface="Calibri Light"/>
                <a:ea typeface="+mn-lt"/>
                <a:cs typeface="+mn-lt"/>
              </a:rPr>
              <a:t>THIS SYSTEM WILL BE BENEFICIAL FOR BOTH DUMB/DEAF PEOPLE AND THE PEOPLE WHO DO NOT UNDERSTANDS THE SIGN LANGUAGE. THEY JUST NEED TO DO THAT WITH SIGN LANGUAGE GESTURES AND THIS SYSTEM WILL IDENTIFY WHAT HE/SHE IS TRYING TO SAY AFTER IDENTIFICATION IT GIVES THE OUTPUT IN THE FORM OF TEXT AS WELL AS SPEECH FORMAT. </a:t>
            </a:r>
          </a:p>
          <a:p>
            <a:pPr indent="-228600" algn="just">
              <a:lnSpc>
                <a:spcPct val="90000"/>
              </a:lnSpc>
              <a:spcAft>
                <a:spcPts val="600"/>
              </a:spcAft>
              <a:buFont typeface="Arial" panose="020B0604020202020204" pitchFamily="34" charset="0"/>
              <a:buChar char="•"/>
            </a:pPr>
            <a:endParaRPr lang="en-US" dirty="0">
              <a:latin typeface="Calibri Light"/>
              <a:cs typeface="Calibri"/>
            </a:endParaRPr>
          </a:p>
        </p:txBody>
      </p:sp>
      <p:sp>
        <p:nvSpPr>
          <p:cNvPr id="8" name="Rectangle 7">
            <a:extLst>
              <a:ext uri="{FF2B5EF4-FFF2-40B4-BE49-F238E27FC236}">
                <a16:creationId xmlns:a16="http://schemas.microsoft.com/office/drawing/2014/main" id="{907E6BE5-B602-254C-8159-7A28AC3288DF}"/>
              </a:ext>
            </a:extLst>
          </p:cNvPr>
          <p:cNvSpPr/>
          <p:nvPr/>
        </p:nvSpPr>
        <p:spPr>
          <a:xfrm>
            <a:off x="308162" y="574301"/>
            <a:ext cx="885264" cy="4594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Tree>
    <p:extLst>
      <p:ext uri="{BB962C8B-B14F-4D97-AF65-F5344CB8AC3E}">
        <p14:creationId xmlns:p14="http://schemas.microsoft.com/office/powerpoint/2010/main" val="65808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1658D-0F00-2CC3-12E2-7133E65FEE61}"/>
              </a:ext>
            </a:extLst>
          </p:cNvPr>
          <p:cNvSpPr>
            <a:spLocks noGrp="1"/>
          </p:cNvSpPr>
          <p:nvPr>
            <p:ph type="title"/>
          </p:nvPr>
        </p:nvSpPr>
        <p:spPr>
          <a:xfrm>
            <a:off x="971916" y="387276"/>
            <a:ext cx="9954583" cy="2370785"/>
          </a:xfrm>
        </p:spPr>
        <p:txBody>
          <a:bodyPr vert="horz" lIns="91440" tIns="45720" rIns="91440" bIns="45720" rtlCol="0" anchor="b">
            <a:normAutofit fontScale="90000"/>
          </a:bodyPr>
          <a:lstStyle/>
          <a:p>
            <a:pPr algn="just"/>
            <a:br>
              <a:rPr lang="en-US" sz="2400" kern="1200" dirty="0"/>
            </a:br>
            <a:endParaRPr lang="en-US" sz="2400" kern="1200">
              <a:solidFill>
                <a:schemeClr val="tx1"/>
              </a:solidFill>
              <a:latin typeface="+mj-lt"/>
              <a:cs typeface="Calibri Light" panose="020F0302020204030204"/>
            </a:endParaRPr>
          </a:p>
          <a:p>
            <a:pPr algn="just"/>
            <a:r>
              <a:rPr lang="en-US" sz="2400" kern="1200" dirty="0">
                <a:latin typeface="+mj-lt"/>
                <a:ea typeface="+mj-ea"/>
                <a:cs typeface="+mj-cs"/>
              </a:rPr>
              <a:t>TO CREATE A COMPUTER SOFTWARE AND TRAIN A MODEL USING CNN WHICH TAKES AN IMAGE OF HAND GESTURE OF AMERICAN SIGN LANGUAGE AND SHOWS THE OUTPUT OF THE PARTICULAR SIGN LANGUAGE IN TEXT FORMAT</a:t>
            </a:r>
            <a:r>
              <a:rPr lang="en-US" sz="2400"/>
              <a:t> AND </a:t>
            </a:r>
            <a:r>
              <a:rPr lang="en-US" sz="2400" kern="1200" dirty="0">
                <a:latin typeface="+mj-lt"/>
                <a:ea typeface="+mj-ea"/>
                <a:cs typeface="+mj-cs"/>
              </a:rPr>
              <a:t>CONVERTS IT INTO </a:t>
            </a:r>
            <a:r>
              <a:rPr lang="en-US" sz="2400" kern="1200">
                <a:latin typeface="+mj-lt"/>
                <a:ea typeface="+mj-ea"/>
                <a:cs typeface="+mj-cs"/>
              </a:rPr>
              <a:t>AUDIO FORMAT</a:t>
            </a:r>
            <a:r>
              <a:rPr lang="en-US" sz="2400"/>
              <a:t> AS WELL</a:t>
            </a:r>
            <a:r>
              <a:rPr lang="en-US" sz="2400" kern="1200">
                <a:latin typeface="+mj-lt"/>
                <a:ea typeface="+mj-ea"/>
                <a:cs typeface="+mj-cs"/>
              </a:rPr>
              <a:t>. </a:t>
            </a:r>
            <a:endParaRPr lang="en-US" sz="2400" kern="1200">
              <a:latin typeface="+mj-lt"/>
              <a:cs typeface="Calibri Light" panose="020F0302020204030204"/>
            </a:endParaRPr>
          </a:p>
          <a:p>
            <a:pPr algn="just"/>
            <a:endParaRPr lang="en-US" sz="2400" kern="1200">
              <a:solidFill>
                <a:schemeClr val="tx1"/>
              </a:solidFill>
              <a:latin typeface="+mj-lt"/>
              <a:cs typeface="Calibri Light" panose="020F0302020204030204"/>
            </a:endParaRPr>
          </a:p>
        </p:txBody>
      </p:sp>
      <p:sp>
        <p:nvSpPr>
          <p:cNvPr id="5" name="Slide Number Placeholder 4">
            <a:extLst>
              <a:ext uri="{FF2B5EF4-FFF2-40B4-BE49-F238E27FC236}">
                <a16:creationId xmlns:a16="http://schemas.microsoft.com/office/drawing/2014/main" id="{67ABAFE9-6406-21D8-859B-80AFDDE00230}"/>
              </a:ext>
            </a:extLst>
          </p:cNvPr>
          <p:cNvSpPr>
            <a:spLocks noGrp="1"/>
          </p:cNvSpPr>
          <p:nvPr>
            <p:ph type="sldNum" sz="quarter" idx="12"/>
          </p:nvPr>
        </p:nvSpPr>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4</a:t>
            </a:fld>
            <a:endParaRPr lang="en-US" sz="1200"/>
          </a:p>
        </p:txBody>
      </p:sp>
      <p:pic>
        <p:nvPicPr>
          <p:cNvPr id="8" name="Picture 8">
            <a:extLst>
              <a:ext uri="{FF2B5EF4-FFF2-40B4-BE49-F238E27FC236}">
                <a16:creationId xmlns:a16="http://schemas.microsoft.com/office/drawing/2014/main" id="{DBBC94E8-328B-AC0A-0BD4-06368E9A456E}"/>
              </a:ext>
            </a:extLst>
          </p:cNvPr>
          <p:cNvPicPr>
            <a:picLocks noChangeAspect="1"/>
          </p:cNvPicPr>
          <p:nvPr/>
        </p:nvPicPr>
        <p:blipFill>
          <a:blip r:embed="rId2"/>
          <a:stretch>
            <a:fillRect/>
          </a:stretch>
        </p:blipFill>
        <p:spPr>
          <a:xfrm>
            <a:off x="2370429" y="2708569"/>
            <a:ext cx="7149838" cy="3906155"/>
          </a:xfrm>
          <a:prstGeom prst="rect">
            <a:avLst/>
          </a:prstGeom>
        </p:spPr>
      </p:pic>
      <p:sp>
        <p:nvSpPr>
          <p:cNvPr id="7" name="TextBox 6">
            <a:extLst>
              <a:ext uri="{FF2B5EF4-FFF2-40B4-BE49-F238E27FC236}">
                <a16:creationId xmlns:a16="http://schemas.microsoft.com/office/drawing/2014/main" id="{82278F49-CB26-4115-4158-965BE4C825E6}"/>
              </a:ext>
            </a:extLst>
          </p:cNvPr>
          <p:cNvSpPr txBox="1"/>
          <p:nvPr/>
        </p:nvSpPr>
        <p:spPr>
          <a:xfrm>
            <a:off x="2477407" y="250990"/>
            <a:ext cx="723492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4000" dirty="0">
                <a:latin typeface="Calibri"/>
                <a:cs typeface="Times New Roman"/>
              </a:rPr>
              <a:t>          INTRODUCTION          </a:t>
            </a:r>
            <a:endParaRPr lang="en-US">
              <a:latin typeface="Calibri"/>
              <a:cs typeface="Times New Roman"/>
            </a:endParaRPr>
          </a:p>
        </p:txBody>
      </p:sp>
    </p:spTree>
    <p:extLst>
      <p:ext uri="{BB962C8B-B14F-4D97-AF65-F5344CB8AC3E}">
        <p14:creationId xmlns:p14="http://schemas.microsoft.com/office/powerpoint/2010/main" val="2563148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DBDD-B3E0-30B8-2276-CB52981BD83D}"/>
              </a:ext>
            </a:extLst>
          </p:cNvPr>
          <p:cNvSpPr>
            <a:spLocks noGrp="1"/>
          </p:cNvSpPr>
          <p:nvPr>
            <p:ph type="title"/>
          </p:nvPr>
        </p:nvSpPr>
        <p:spPr>
          <a:xfrm>
            <a:off x="720144" y="276726"/>
            <a:ext cx="10515600" cy="1684151"/>
          </a:xfrm>
        </p:spPr>
        <p:txBody>
          <a:bodyPr>
            <a:normAutofit/>
          </a:bodyPr>
          <a:lstStyle/>
          <a:p>
            <a:r>
              <a:rPr lang="en-US" sz="4000">
                <a:latin typeface="Calibri"/>
                <a:cs typeface="Calibri Light"/>
              </a:rPr>
              <a:t>LITERATURE SURVEY</a:t>
            </a:r>
            <a:endParaRPr lang="en-US" sz="4000">
              <a:latin typeface="Calibri"/>
              <a:ea typeface="+mj-lt"/>
              <a:cs typeface="Times New Roman"/>
            </a:endParaRPr>
          </a:p>
          <a:p>
            <a:endParaRPr lang="en-US" sz="4000" dirty="0">
              <a:latin typeface="Calibri"/>
              <a:ea typeface="+mj-lt"/>
              <a:cs typeface="+mj-lt"/>
            </a:endParaRPr>
          </a:p>
          <a:p>
            <a:endParaRPr lang="en-US" sz="4000" dirty="0">
              <a:latin typeface="Calibri"/>
              <a:cs typeface="Times New Roman"/>
            </a:endParaRPr>
          </a:p>
        </p:txBody>
      </p:sp>
      <p:sp>
        <p:nvSpPr>
          <p:cNvPr id="5" name="Slide Number Placeholder 4">
            <a:extLst>
              <a:ext uri="{FF2B5EF4-FFF2-40B4-BE49-F238E27FC236}">
                <a16:creationId xmlns:a16="http://schemas.microsoft.com/office/drawing/2014/main" id="{F7D89936-624D-D765-CE61-FD6955DF6A4B}"/>
              </a:ext>
            </a:extLst>
          </p:cNvPr>
          <p:cNvSpPr>
            <a:spLocks noGrp="1"/>
          </p:cNvSpPr>
          <p:nvPr>
            <p:ph type="sldNum" sz="quarter" idx="12"/>
          </p:nvPr>
        </p:nvSpPr>
        <p:spPr/>
        <p:txBody>
          <a:bodyPr/>
          <a:lstStyle/>
          <a:p>
            <a:fld id="{A49DFD55-3C28-40EF-9E31-A92D2E4017FF}" type="slidenum">
              <a:rPr lang="en-US" dirty="0" smtClean="0"/>
              <a:pPr/>
              <a:t>5</a:t>
            </a:fld>
            <a:endParaRPr lang="en-US" dirty="0"/>
          </a:p>
        </p:txBody>
      </p:sp>
      <p:pic>
        <p:nvPicPr>
          <p:cNvPr id="6" name="Picture 6">
            <a:extLst>
              <a:ext uri="{FF2B5EF4-FFF2-40B4-BE49-F238E27FC236}">
                <a16:creationId xmlns:a16="http://schemas.microsoft.com/office/drawing/2014/main" id="{AD981C9A-F6BA-5147-99C6-826896D85895}"/>
              </a:ext>
            </a:extLst>
          </p:cNvPr>
          <p:cNvPicPr>
            <a:picLocks noChangeAspect="1"/>
          </p:cNvPicPr>
          <p:nvPr/>
        </p:nvPicPr>
        <p:blipFill>
          <a:blip r:embed="rId2"/>
          <a:stretch>
            <a:fillRect/>
          </a:stretch>
        </p:blipFill>
        <p:spPr>
          <a:xfrm>
            <a:off x="1670835" y="1162192"/>
            <a:ext cx="8850329" cy="5043532"/>
          </a:xfrm>
          <a:prstGeom prst="rect">
            <a:avLst/>
          </a:prstGeom>
        </p:spPr>
      </p:pic>
    </p:spTree>
    <p:extLst>
      <p:ext uri="{BB962C8B-B14F-4D97-AF65-F5344CB8AC3E}">
        <p14:creationId xmlns:p14="http://schemas.microsoft.com/office/powerpoint/2010/main" val="2895636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40280-CA20-9D0B-4DAF-D7DD7FA7BE4D}"/>
              </a:ext>
            </a:extLst>
          </p:cNvPr>
          <p:cNvSpPr>
            <a:spLocks noGrp="1"/>
          </p:cNvSpPr>
          <p:nvPr>
            <p:ph type="title"/>
          </p:nvPr>
        </p:nvSpPr>
        <p:spPr>
          <a:xfrm>
            <a:off x="838200" y="260022"/>
            <a:ext cx="10515600" cy="1325563"/>
          </a:xfrm>
        </p:spPr>
        <p:txBody>
          <a:bodyPr/>
          <a:lstStyle/>
          <a:p>
            <a:r>
              <a:rPr lang="en-US">
                <a:latin typeface="Calibri"/>
                <a:cs typeface="Calibri"/>
              </a:rPr>
              <a:t>SYSTEM FLOWCHART</a:t>
            </a:r>
          </a:p>
        </p:txBody>
      </p:sp>
      <p:sp>
        <p:nvSpPr>
          <p:cNvPr id="5" name="Slide Number Placeholder 4">
            <a:extLst>
              <a:ext uri="{FF2B5EF4-FFF2-40B4-BE49-F238E27FC236}">
                <a16:creationId xmlns:a16="http://schemas.microsoft.com/office/drawing/2014/main" id="{9EB0FE3F-638E-BCC1-7C19-03C8DD7683CE}"/>
              </a:ext>
            </a:extLst>
          </p:cNvPr>
          <p:cNvSpPr>
            <a:spLocks noGrp="1"/>
          </p:cNvSpPr>
          <p:nvPr>
            <p:ph type="sldNum" sz="quarter" idx="12"/>
          </p:nvPr>
        </p:nvSpPr>
        <p:spPr/>
        <p:txBody>
          <a:bodyPr/>
          <a:lstStyle/>
          <a:p>
            <a:fld id="{A49DFD55-3C28-40EF-9E31-A92D2E4017FF}" type="slidenum">
              <a:rPr lang="en-US" smtClean="0"/>
              <a:pPr/>
              <a:t>6</a:t>
            </a:fld>
            <a:endParaRPr lang="en-US" dirty="0"/>
          </a:p>
        </p:txBody>
      </p:sp>
      <p:pic>
        <p:nvPicPr>
          <p:cNvPr id="6" name="Picture 6">
            <a:extLst>
              <a:ext uri="{FF2B5EF4-FFF2-40B4-BE49-F238E27FC236}">
                <a16:creationId xmlns:a16="http://schemas.microsoft.com/office/drawing/2014/main" id="{F53FDB2B-7BBD-E4E0-1A50-761ABAE14EB8}"/>
              </a:ext>
            </a:extLst>
          </p:cNvPr>
          <p:cNvPicPr>
            <a:picLocks noChangeAspect="1"/>
          </p:cNvPicPr>
          <p:nvPr/>
        </p:nvPicPr>
        <p:blipFill>
          <a:blip r:embed="rId2"/>
          <a:stretch>
            <a:fillRect/>
          </a:stretch>
        </p:blipFill>
        <p:spPr>
          <a:xfrm>
            <a:off x="3279228" y="1501072"/>
            <a:ext cx="5489027" cy="4906892"/>
          </a:xfrm>
          <a:prstGeom prst="rect">
            <a:avLst/>
          </a:prstGeom>
        </p:spPr>
      </p:pic>
    </p:spTree>
    <p:extLst>
      <p:ext uri="{BB962C8B-B14F-4D97-AF65-F5344CB8AC3E}">
        <p14:creationId xmlns:p14="http://schemas.microsoft.com/office/powerpoint/2010/main" val="4129332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282A3-CC3E-E4FB-5EDE-9A632A494F32}"/>
              </a:ext>
            </a:extLst>
          </p:cNvPr>
          <p:cNvSpPr>
            <a:spLocks noGrp="1"/>
          </p:cNvSpPr>
          <p:nvPr>
            <p:ph type="title"/>
          </p:nvPr>
        </p:nvSpPr>
        <p:spPr>
          <a:xfrm>
            <a:off x="838200" y="286297"/>
            <a:ext cx="10515600" cy="1325563"/>
          </a:xfrm>
        </p:spPr>
        <p:txBody>
          <a:bodyPr/>
          <a:lstStyle/>
          <a:p>
            <a:r>
              <a:rPr lang="en-US">
                <a:latin typeface="Calibri"/>
                <a:cs typeface="Calibri"/>
              </a:rPr>
              <a:t>USE-CASE DIAGRAM</a:t>
            </a:r>
          </a:p>
        </p:txBody>
      </p:sp>
      <p:sp>
        <p:nvSpPr>
          <p:cNvPr id="5" name="Slide Number Placeholder 4">
            <a:extLst>
              <a:ext uri="{FF2B5EF4-FFF2-40B4-BE49-F238E27FC236}">
                <a16:creationId xmlns:a16="http://schemas.microsoft.com/office/drawing/2014/main" id="{E72EBB6A-7626-AC0A-0181-12F7F465F5B8}"/>
              </a:ext>
            </a:extLst>
          </p:cNvPr>
          <p:cNvSpPr>
            <a:spLocks noGrp="1"/>
          </p:cNvSpPr>
          <p:nvPr>
            <p:ph type="sldNum" sz="quarter" idx="12"/>
          </p:nvPr>
        </p:nvSpPr>
        <p:spPr/>
        <p:txBody>
          <a:bodyPr/>
          <a:lstStyle/>
          <a:p>
            <a:fld id="{A49DFD55-3C28-40EF-9E31-A92D2E4017FF}" type="slidenum">
              <a:rPr lang="en-US" smtClean="0"/>
              <a:pPr/>
              <a:t>7</a:t>
            </a:fld>
            <a:endParaRPr lang="en-US" dirty="0"/>
          </a:p>
        </p:txBody>
      </p:sp>
      <p:pic>
        <p:nvPicPr>
          <p:cNvPr id="6" name="Picture 6">
            <a:extLst>
              <a:ext uri="{FF2B5EF4-FFF2-40B4-BE49-F238E27FC236}">
                <a16:creationId xmlns:a16="http://schemas.microsoft.com/office/drawing/2014/main" id="{623FE873-ACA3-9511-6E17-D606980A1EE2}"/>
              </a:ext>
            </a:extLst>
          </p:cNvPr>
          <p:cNvPicPr>
            <a:picLocks noChangeAspect="1"/>
          </p:cNvPicPr>
          <p:nvPr/>
        </p:nvPicPr>
        <p:blipFill>
          <a:blip r:embed="rId2"/>
          <a:stretch>
            <a:fillRect/>
          </a:stretch>
        </p:blipFill>
        <p:spPr>
          <a:xfrm>
            <a:off x="3046223" y="1312469"/>
            <a:ext cx="5461589" cy="5237341"/>
          </a:xfrm>
          <a:prstGeom prst="rect">
            <a:avLst/>
          </a:prstGeom>
        </p:spPr>
      </p:pic>
    </p:spTree>
    <p:extLst>
      <p:ext uri="{BB962C8B-B14F-4D97-AF65-F5344CB8AC3E}">
        <p14:creationId xmlns:p14="http://schemas.microsoft.com/office/powerpoint/2010/main" val="239493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C3AF0-0A24-94E1-7866-D90833AC9C82}"/>
              </a:ext>
            </a:extLst>
          </p:cNvPr>
          <p:cNvSpPr>
            <a:spLocks noGrp="1"/>
          </p:cNvSpPr>
          <p:nvPr>
            <p:ph type="title"/>
          </p:nvPr>
        </p:nvSpPr>
        <p:spPr>
          <a:xfrm>
            <a:off x="490818" y="-49493"/>
            <a:ext cx="10515600" cy="1325563"/>
          </a:xfrm>
        </p:spPr>
        <p:txBody>
          <a:bodyPr/>
          <a:lstStyle/>
          <a:p>
            <a:r>
              <a:rPr lang="en-US">
                <a:latin typeface="Calibri"/>
                <a:cs typeface="Calibri"/>
              </a:rPr>
              <a:t>DFD DIAGRAM</a:t>
            </a:r>
          </a:p>
        </p:txBody>
      </p:sp>
      <p:sp>
        <p:nvSpPr>
          <p:cNvPr id="5" name="Slide Number Placeholder 4">
            <a:extLst>
              <a:ext uri="{FF2B5EF4-FFF2-40B4-BE49-F238E27FC236}">
                <a16:creationId xmlns:a16="http://schemas.microsoft.com/office/drawing/2014/main" id="{CF3147A0-6DC2-8F37-FC16-2537681E6F7F}"/>
              </a:ext>
            </a:extLst>
          </p:cNvPr>
          <p:cNvSpPr>
            <a:spLocks noGrp="1"/>
          </p:cNvSpPr>
          <p:nvPr>
            <p:ph type="sldNum" sz="quarter" idx="12"/>
          </p:nvPr>
        </p:nvSpPr>
        <p:spPr/>
        <p:txBody>
          <a:bodyPr/>
          <a:lstStyle/>
          <a:p>
            <a:fld id="{A49DFD55-3C28-40EF-9E31-A92D2E4017FF}" type="slidenum">
              <a:rPr lang="en-US" smtClean="0"/>
              <a:pPr/>
              <a:t>8</a:t>
            </a:fld>
            <a:endParaRPr lang="en-US" dirty="0"/>
          </a:p>
        </p:txBody>
      </p:sp>
      <p:pic>
        <p:nvPicPr>
          <p:cNvPr id="6" name="Picture 6">
            <a:extLst>
              <a:ext uri="{FF2B5EF4-FFF2-40B4-BE49-F238E27FC236}">
                <a16:creationId xmlns:a16="http://schemas.microsoft.com/office/drawing/2014/main" id="{13541FA1-532E-FBE1-4505-1E44E75C73F4}"/>
              </a:ext>
            </a:extLst>
          </p:cNvPr>
          <p:cNvPicPr>
            <a:picLocks noChangeAspect="1"/>
          </p:cNvPicPr>
          <p:nvPr/>
        </p:nvPicPr>
        <p:blipFill>
          <a:blip r:embed="rId2"/>
          <a:stretch>
            <a:fillRect/>
          </a:stretch>
        </p:blipFill>
        <p:spPr>
          <a:xfrm>
            <a:off x="1261783" y="3229535"/>
            <a:ext cx="4592170" cy="2505634"/>
          </a:xfrm>
          <a:prstGeom prst="rect">
            <a:avLst/>
          </a:prstGeom>
        </p:spPr>
      </p:pic>
      <p:pic>
        <p:nvPicPr>
          <p:cNvPr id="7" name="Picture 7">
            <a:extLst>
              <a:ext uri="{FF2B5EF4-FFF2-40B4-BE49-F238E27FC236}">
                <a16:creationId xmlns:a16="http://schemas.microsoft.com/office/drawing/2014/main" id="{F0561BA2-64A5-C7C0-0B95-883FCA7F7B8D}"/>
              </a:ext>
            </a:extLst>
          </p:cNvPr>
          <p:cNvPicPr>
            <a:picLocks noChangeAspect="1"/>
          </p:cNvPicPr>
          <p:nvPr/>
        </p:nvPicPr>
        <p:blipFill>
          <a:blip r:embed="rId3"/>
          <a:stretch>
            <a:fillRect/>
          </a:stretch>
        </p:blipFill>
        <p:spPr>
          <a:xfrm>
            <a:off x="6046695" y="1887720"/>
            <a:ext cx="4961964" cy="4640178"/>
          </a:xfrm>
          <a:prstGeom prst="rect">
            <a:avLst/>
          </a:prstGeom>
        </p:spPr>
      </p:pic>
      <p:sp>
        <p:nvSpPr>
          <p:cNvPr id="9" name="Title 1">
            <a:extLst>
              <a:ext uri="{FF2B5EF4-FFF2-40B4-BE49-F238E27FC236}">
                <a16:creationId xmlns:a16="http://schemas.microsoft.com/office/drawing/2014/main" id="{3D3E1709-4F7B-D8A8-AD6C-65F0CA2791BB}"/>
              </a:ext>
            </a:extLst>
          </p:cNvPr>
          <p:cNvSpPr txBox="1">
            <a:spLocks/>
          </p:cNvSpPr>
          <p:nvPr/>
        </p:nvSpPr>
        <p:spPr>
          <a:xfrm>
            <a:off x="-2046194" y="2108760"/>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LEVEL-0</a:t>
            </a:r>
          </a:p>
        </p:txBody>
      </p:sp>
      <p:sp>
        <p:nvSpPr>
          <p:cNvPr id="10" name="Title 1">
            <a:extLst>
              <a:ext uri="{FF2B5EF4-FFF2-40B4-BE49-F238E27FC236}">
                <a16:creationId xmlns:a16="http://schemas.microsoft.com/office/drawing/2014/main" id="{C15AFD5B-7E29-C4DD-34F8-BCF5599E7E25}"/>
              </a:ext>
            </a:extLst>
          </p:cNvPr>
          <p:cNvSpPr txBox="1">
            <a:spLocks/>
          </p:cNvSpPr>
          <p:nvPr/>
        </p:nvSpPr>
        <p:spPr>
          <a:xfrm>
            <a:off x="3097307" y="78646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LEVEL-1</a:t>
            </a:r>
          </a:p>
        </p:txBody>
      </p:sp>
    </p:spTree>
    <p:extLst>
      <p:ext uri="{BB962C8B-B14F-4D97-AF65-F5344CB8AC3E}">
        <p14:creationId xmlns:p14="http://schemas.microsoft.com/office/powerpoint/2010/main" val="3811094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C27E8-4854-761F-533B-55A8FAFAA287}"/>
              </a:ext>
            </a:extLst>
          </p:cNvPr>
          <p:cNvSpPr>
            <a:spLocks noGrp="1"/>
          </p:cNvSpPr>
          <p:nvPr>
            <p:ph type="title"/>
          </p:nvPr>
        </p:nvSpPr>
        <p:spPr>
          <a:xfrm>
            <a:off x="770965" y="107390"/>
            <a:ext cx="10515600" cy="1325563"/>
          </a:xfrm>
        </p:spPr>
        <p:txBody>
          <a:bodyPr/>
          <a:lstStyle/>
          <a:p>
            <a:r>
              <a:rPr lang="en-US">
                <a:latin typeface="Calibri"/>
                <a:cs typeface="Calibri"/>
              </a:rPr>
              <a:t>SEQUANCE DIAGRAM</a:t>
            </a:r>
          </a:p>
        </p:txBody>
      </p:sp>
      <p:sp>
        <p:nvSpPr>
          <p:cNvPr id="5" name="Slide Number Placeholder 4">
            <a:extLst>
              <a:ext uri="{FF2B5EF4-FFF2-40B4-BE49-F238E27FC236}">
                <a16:creationId xmlns:a16="http://schemas.microsoft.com/office/drawing/2014/main" id="{699C8A4F-E112-5A0F-CB85-562DF198A90D}"/>
              </a:ext>
            </a:extLst>
          </p:cNvPr>
          <p:cNvSpPr>
            <a:spLocks noGrp="1"/>
          </p:cNvSpPr>
          <p:nvPr>
            <p:ph type="sldNum" sz="quarter" idx="12"/>
          </p:nvPr>
        </p:nvSpPr>
        <p:spPr/>
        <p:txBody>
          <a:bodyPr/>
          <a:lstStyle/>
          <a:p>
            <a:fld id="{A49DFD55-3C28-40EF-9E31-A92D2E4017FF}" type="slidenum">
              <a:rPr lang="en-US" smtClean="0"/>
              <a:pPr/>
              <a:t>9</a:t>
            </a:fld>
            <a:endParaRPr lang="en-US" dirty="0"/>
          </a:p>
        </p:txBody>
      </p:sp>
      <p:pic>
        <p:nvPicPr>
          <p:cNvPr id="6" name="Picture 6">
            <a:extLst>
              <a:ext uri="{FF2B5EF4-FFF2-40B4-BE49-F238E27FC236}">
                <a16:creationId xmlns:a16="http://schemas.microsoft.com/office/drawing/2014/main" id="{88BF11D5-D088-9DA1-AC6B-EEE0C53C6206}"/>
              </a:ext>
            </a:extLst>
          </p:cNvPr>
          <p:cNvPicPr>
            <a:picLocks noChangeAspect="1"/>
          </p:cNvPicPr>
          <p:nvPr/>
        </p:nvPicPr>
        <p:blipFill>
          <a:blip r:embed="rId2"/>
          <a:stretch>
            <a:fillRect/>
          </a:stretch>
        </p:blipFill>
        <p:spPr>
          <a:xfrm>
            <a:off x="2247900" y="1430474"/>
            <a:ext cx="7707405" cy="4971964"/>
          </a:xfrm>
          <a:prstGeom prst="rect">
            <a:avLst/>
          </a:prstGeom>
        </p:spPr>
      </p:pic>
    </p:spTree>
    <p:extLst>
      <p:ext uri="{BB962C8B-B14F-4D97-AF65-F5344CB8AC3E}">
        <p14:creationId xmlns:p14="http://schemas.microsoft.com/office/powerpoint/2010/main" val="18100022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2.xml><?xml version="1.0" encoding="utf-8"?>
<ds:datastoreItem xmlns:ds="http://schemas.openxmlformats.org/officeDocument/2006/customXml" ds:itemID="{4CC7F809-A434-4A8D-A127-1C50C2DB389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DC6F004-8F9D-4F40-8394-6C4C67F709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Gallery</Template>
  <TotalTime>0</TotalTime>
  <Words>441</Words>
  <Application>Microsoft Office PowerPoint</Application>
  <PresentationFormat>Widescreen</PresentationFormat>
  <Paragraphs>134</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SIGN LANGUAGE TO TEXT/SPEECH </vt:lpstr>
      <vt:lpstr>OBJECTIVE</vt:lpstr>
      <vt:lpstr>SCOPE</vt:lpstr>
      <vt:lpstr>  TO CREATE A COMPUTER SOFTWARE AND TRAIN A MODEL USING CNN WHICH TAKES AN IMAGE OF HAND GESTURE OF AMERICAN SIGN LANGUAGE AND SHOWS THE OUTPUT OF THE PARTICULAR SIGN LANGUAGE IN TEXT FORMAT AND CONVERTS IT INTO AUDIO FORMAT AS WELL.  </vt:lpstr>
      <vt:lpstr>LITERATURE SURVEY  </vt:lpstr>
      <vt:lpstr>SYSTEM FLOWCHART</vt:lpstr>
      <vt:lpstr>USE-CASE DIAGRAM</vt:lpstr>
      <vt:lpstr>DFD DIAGRAM</vt:lpstr>
      <vt:lpstr>SEQUANCE DIAGRAM</vt:lpstr>
      <vt:lpstr>PROJECT MODULES</vt:lpstr>
      <vt:lpstr>1.DATA ACQUISITION</vt:lpstr>
      <vt:lpstr>2. DATA PRE-PROCESSING AND FEATURE EXTRACTION </vt:lpstr>
      <vt:lpstr>IN THIS METHOD THERE ARE MANY LOOP HOLES LIKE YOUR HAND MUST BE AHEAD OF CLEAN SOFT BACKGROUND AND THAT IS IN PROPER LIGHTNING CONDITION THEN ONLY THIS METHOD WILL GIVE GOOD ACCURATE RESULTS BUT IN REAL WORLD WE DONT GET GOOD BACKGROUND EVERYWHERE AND WE DON’T GET GOOD LIGHTNING CONDITIONS TOO.    </vt:lpstr>
      <vt:lpstr>MEDIAPIPE LANDMARK SYSTEM </vt:lpstr>
      <vt:lpstr>3.GESTURE CLASSIFICATION</vt:lpstr>
      <vt:lpstr>THE PREPROCESSED 180 IMAGES/ALPHABET WILL FEED THE KERAS CNN MODEL.  BECAUSE WE GOT BAD ACCURACY IN 26 DIFFERENT CLASSES THUS, WE DIVIDED WHOLE 26 DIFFERENT ALPHABETS INTO 8 CLASSES IN WHICH EVERY CLASS CONTAINS SIMILAR ALPHABETS: </vt:lpstr>
      <vt:lpstr>4. TEXT TO SPEECH TRANSLATION </vt:lpstr>
      <vt:lpstr>IMPLEMENTATION AND TESTING</vt:lpstr>
      <vt:lpstr>After Implementing the cnn algorithm we made gui using python Tkinter and add Suggestions also to make the process smooth for user.   Below shown sign is used for giving space between words. </vt:lpstr>
      <vt:lpstr>CONCLUSION AND 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792</cp:revision>
  <dcterms:created xsi:type="dcterms:W3CDTF">2022-12-19T08:41:41Z</dcterms:created>
  <dcterms:modified xsi:type="dcterms:W3CDTF">2022-12-19T13:32:31Z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